
<file path=[Content_Types].xml><?xml version="1.0" encoding="utf-8"?>
<Types xmlns="http://schemas.openxmlformats.org/package/2006/content-types">
  <Default Extension="jpeg" ContentType="image/jpeg"/>
  <Default Extension="midi" ContentType="audio/mid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7"/>
  </p:notesMasterIdLst>
  <p:sldIdLst>
    <p:sldId id="256" r:id="rId2"/>
    <p:sldId id="274" r:id="rId3"/>
    <p:sldId id="258" r:id="rId4"/>
    <p:sldId id="306" r:id="rId5"/>
    <p:sldId id="305" r:id="rId6"/>
    <p:sldId id="262" r:id="rId7"/>
    <p:sldId id="257" r:id="rId8"/>
    <p:sldId id="301" r:id="rId9"/>
    <p:sldId id="261" r:id="rId10"/>
    <p:sldId id="307" r:id="rId11"/>
    <p:sldId id="260" r:id="rId12"/>
    <p:sldId id="302" r:id="rId13"/>
    <p:sldId id="310" r:id="rId14"/>
    <p:sldId id="312" r:id="rId15"/>
    <p:sldId id="311" r:id="rId16"/>
    <p:sldId id="313" r:id="rId17"/>
    <p:sldId id="308" r:id="rId18"/>
    <p:sldId id="314" r:id="rId19"/>
    <p:sldId id="315" r:id="rId20"/>
    <p:sldId id="318" r:id="rId21"/>
    <p:sldId id="316" r:id="rId22"/>
    <p:sldId id="317" r:id="rId23"/>
    <p:sldId id="321" r:id="rId24"/>
    <p:sldId id="319" r:id="rId25"/>
    <p:sldId id="266" r:id="rId26"/>
    <p:sldId id="271" r:id="rId27"/>
    <p:sldId id="259" r:id="rId28"/>
    <p:sldId id="294" r:id="rId29"/>
    <p:sldId id="286" r:id="rId30"/>
    <p:sldId id="295" r:id="rId31"/>
    <p:sldId id="296" r:id="rId32"/>
    <p:sldId id="265" r:id="rId33"/>
    <p:sldId id="287" r:id="rId34"/>
    <p:sldId id="297" r:id="rId35"/>
    <p:sldId id="289" r:id="rId36"/>
    <p:sldId id="288" r:id="rId37"/>
    <p:sldId id="298" r:id="rId38"/>
    <p:sldId id="299" r:id="rId39"/>
    <p:sldId id="268" r:id="rId40"/>
    <p:sldId id="267" r:id="rId41"/>
    <p:sldId id="320" r:id="rId42"/>
    <p:sldId id="303" r:id="rId43"/>
    <p:sldId id="284" r:id="rId44"/>
    <p:sldId id="304" r:id="rId45"/>
    <p:sldId id="285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5917" autoAdjust="0"/>
  </p:normalViewPr>
  <p:slideViewPr>
    <p:cSldViewPr snapToGrid="0">
      <p:cViewPr varScale="1">
        <p:scale>
          <a:sx n="70" d="100"/>
          <a:sy n="70" d="100"/>
        </p:scale>
        <p:origin x="116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B8D111-375C-42A2-A99E-CB687406A123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020323-294C-4368-A7B2-DACDDAB70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740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020323-294C-4368-A7B2-DACDDAB7003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742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020323-294C-4368-A7B2-DACDDAB7003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56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020323-294C-4368-A7B2-DACDDAB7003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207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020323-294C-4368-A7B2-DACDDAB7003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822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020323-294C-4368-A7B2-DACDDAB7003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625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AACAF33-6391-4A4D-ACBF-E8F18F7509BE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363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11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45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166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125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98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954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542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153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953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601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DAACAF33-6391-4A4D-ACBF-E8F18F7509BE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159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sv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idi"/><Relationship Id="rId1" Type="http://schemas.microsoft.com/office/2007/relationships/media" Target="../media/media3.midi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m.blog.naver.com/tlxm7/50169779245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musescore.org/ko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uidSynth/fluidsynth/wiki/Download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media" Target="../media/media5.wav"/><Relationship Id="rId7" Type="http://schemas.openxmlformats.org/officeDocument/2006/relationships/image" Target="../media/image2.pn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hyperlink" Target="https://member.keymusician.com/Member/FluidR3_GM/index.html" TargetMode="Externa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5.wav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udacityteam.org/download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ko-kr/community/education/#student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.microsoft.com/k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.microsoft.com/ko/" TargetMode="External"/><Relationship Id="rId2" Type="http://schemas.openxmlformats.org/officeDocument/2006/relationships/hyperlink" Target="https://www.python.org/downloads/release/python-3118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etbrains.com/ko-kr/pycharm/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7" Type="http://schemas.openxmlformats.org/officeDocument/2006/relationships/slide" Target="slide44.xm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9.xml"/><Relationship Id="rId5" Type="http://schemas.openxmlformats.org/officeDocument/2006/relationships/slide" Target="slide37.xml"/><Relationship Id="rId4" Type="http://schemas.openxmlformats.org/officeDocument/2006/relationships/slide" Target="slide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C276E0-1240-4EF8-850B-F396ADF934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작곡 세미나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134F55-AEFC-4EE4-8245-98B496DFF1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b="1" dirty="0"/>
              <a:t>0. </a:t>
            </a:r>
            <a:r>
              <a:rPr lang="ko-KR" altLang="en-US" b="1" dirty="0"/>
              <a:t>오리엔테이션</a:t>
            </a:r>
            <a:endParaRPr lang="en-US" altLang="ko-KR" b="1" dirty="0"/>
          </a:p>
          <a:p>
            <a:r>
              <a:rPr lang="en-US" altLang="ko-KR" dirty="0"/>
              <a:t>2024-03-08</a:t>
            </a:r>
          </a:p>
          <a:p>
            <a:r>
              <a:rPr lang="en-US" altLang="ko-KR" dirty="0"/>
              <a:t>Andantino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1414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9A4E0-AAFD-3A2E-5220-E83B1C1D8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13FA89-9953-DA4D-A13F-16D2D1F08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제가 작곡 세미나를 연 이유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8C799-A79B-C6BE-A3F3-41F29178C429}"/>
              </a:ext>
            </a:extLst>
          </p:cNvPr>
          <p:cNvSpPr txBox="1"/>
          <p:nvPr/>
        </p:nvSpPr>
        <p:spPr>
          <a:xfrm>
            <a:off x="2151528" y="2112704"/>
            <a:ext cx="3463963" cy="58477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여러분과 친해지고 싶어서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233159-2918-626D-A976-8432442815A7}"/>
              </a:ext>
            </a:extLst>
          </p:cNvPr>
          <p:cNvSpPr txBox="1"/>
          <p:nvPr/>
        </p:nvSpPr>
        <p:spPr>
          <a:xfrm>
            <a:off x="4281543" y="3775806"/>
            <a:ext cx="4360433" cy="10772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작곡을 해본 적 없는 분들이 나만의 곡을 만들어 볼 수 있도록 돕고 싶어서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812C78-6577-F950-A991-AB1850731EFE}"/>
              </a:ext>
            </a:extLst>
          </p:cNvPr>
          <p:cNvSpPr txBox="1"/>
          <p:nvPr/>
        </p:nvSpPr>
        <p:spPr>
          <a:xfrm>
            <a:off x="1475592" y="5180292"/>
            <a:ext cx="3278394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음악에 관심 있는 분들과 대화를 하면 즐거울 것 같아서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1170AE-8D80-C66D-C830-D302D84BA76F}"/>
              </a:ext>
            </a:extLst>
          </p:cNvPr>
          <p:cNvSpPr txBox="1"/>
          <p:nvPr/>
        </p:nvSpPr>
        <p:spPr>
          <a:xfrm>
            <a:off x="841784" y="3292203"/>
            <a:ext cx="3041725" cy="10772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작곡에 관심 있는 분들이 많이 계시다고 생각해서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7F89B8-783A-D287-6FF9-834C4F1E3F78}"/>
              </a:ext>
            </a:extLst>
          </p:cNvPr>
          <p:cNvSpPr txBox="1"/>
          <p:nvPr/>
        </p:nvSpPr>
        <p:spPr>
          <a:xfrm>
            <a:off x="7295925" y="5127942"/>
            <a:ext cx="2692102" cy="107721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제 자신도 음악에 대해</a:t>
            </a:r>
            <a:r>
              <a:rPr lang="en-US" altLang="ko-KR" sz="32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 </a:t>
            </a:r>
            <a:r>
              <a:rPr lang="ko-KR" altLang="en-US" sz="32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더 배우고 싶어서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A04BA-147D-0B78-B997-238707295583}"/>
              </a:ext>
            </a:extLst>
          </p:cNvPr>
          <p:cNvSpPr txBox="1"/>
          <p:nvPr/>
        </p:nvSpPr>
        <p:spPr>
          <a:xfrm>
            <a:off x="6366735" y="1988789"/>
            <a:ext cx="4360433" cy="10772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UNIDEV</a:t>
            </a:r>
            <a:r>
              <a:rPr lang="ko-KR" altLang="en-US" sz="32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에서 사람들끼리 교류하는 행사가 더 열리면 좋겠다고 생각해서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D3AC2F-BFA1-272F-AAC5-672E1D09A815}"/>
              </a:ext>
            </a:extLst>
          </p:cNvPr>
          <p:cNvSpPr txBox="1"/>
          <p:nvPr/>
        </p:nvSpPr>
        <p:spPr>
          <a:xfrm>
            <a:off x="9358934" y="3489286"/>
            <a:ext cx="1937720" cy="10772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320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작곡 노하우를 전수하고 싶어서</a:t>
            </a:r>
            <a:endParaRPr lang="ko-KR" altLang="en-US" sz="32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0056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1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24714C8-A6BD-4AFD-AE4F-4981F232E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앞으로 배울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50A0DC6-22C5-4D86-BA8E-29D29F358E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1905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23821-8388-745A-8DAF-81BFF4C17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616A723-63BD-EE59-6876-2AC62C334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UNIDEV </a:t>
            </a:r>
            <a:r>
              <a:rPr lang="ko-KR" altLang="en-US" dirty="0"/>
              <a:t>작곡 세미나 </a:t>
            </a:r>
            <a:r>
              <a:rPr lang="en-US" altLang="ko-KR" dirty="0"/>
              <a:t>2024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3D6C6F9-1815-4DC0-30E0-A8C575296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ko-KR" altLang="en-US" sz="1900" dirty="0"/>
              <a:t>🧑‍🎓 대상</a:t>
            </a:r>
            <a:r>
              <a:rPr lang="en-US" altLang="ko-KR" sz="1900" dirty="0"/>
              <a:t>: UNIDEV </a:t>
            </a:r>
            <a:r>
              <a:rPr lang="ko-KR" altLang="en-US" sz="1900" dirty="0"/>
              <a:t>소속 동아리 회원 누구나</a:t>
            </a:r>
          </a:p>
          <a:p>
            <a:pPr>
              <a:lnSpc>
                <a:spcPct val="100000"/>
              </a:lnSpc>
            </a:pPr>
            <a:r>
              <a:rPr lang="ko-KR" altLang="en-US" sz="1900" dirty="0"/>
              <a:t>📅 일시</a:t>
            </a:r>
            <a:r>
              <a:rPr lang="en-US" altLang="ko-KR" sz="1900" dirty="0"/>
              <a:t>: 2024</a:t>
            </a:r>
            <a:r>
              <a:rPr lang="ko-KR" altLang="en-US" sz="1900" dirty="0"/>
              <a:t>년 </a:t>
            </a:r>
            <a:r>
              <a:rPr lang="en-US" altLang="ko-KR" sz="1900" dirty="0"/>
              <a:t>3</a:t>
            </a:r>
            <a:r>
              <a:rPr lang="ko-KR" altLang="en-US" sz="1900" dirty="0"/>
              <a:t>월 </a:t>
            </a:r>
            <a:r>
              <a:rPr lang="en-US" altLang="ko-KR" sz="1900" dirty="0"/>
              <a:t>~ 8</a:t>
            </a:r>
            <a:r>
              <a:rPr lang="ko-KR" altLang="en-US" sz="1900" dirty="0"/>
              <a:t>월 </a:t>
            </a:r>
            <a:r>
              <a:rPr lang="en-US" altLang="ko-KR" sz="1900" dirty="0">
                <a:solidFill>
                  <a:schemeClr val="accent6"/>
                </a:solidFill>
              </a:rPr>
              <a:t>(11</a:t>
            </a:r>
            <a:r>
              <a:rPr lang="ko-KR" altLang="en-US" sz="1900" dirty="0">
                <a:solidFill>
                  <a:schemeClr val="accent6"/>
                </a:solidFill>
              </a:rPr>
              <a:t>주</a:t>
            </a:r>
            <a:r>
              <a:rPr lang="en-US" altLang="ko-KR" sz="1900" dirty="0">
                <a:solidFill>
                  <a:schemeClr val="accent6"/>
                </a:solidFill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ko-KR" altLang="en-US" sz="1900" dirty="0"/>
              <a:t>매주 금요일 오후 </a:t>
            </a:r>
            <a:r>
              <a:rPr lang="en-US" altLang="ko-KR" sz="1900" dirty="0"/>
              <a:t>7:30 ~ 10:30 </a:t>
            </a:r>
            <a:r>
              <a:rPr lang="en-US" altLang="ko-KR" sz="1900" dirty="0">
                <a:solidFill>
                  <a:schemeClr val="accent6"/>
                </a:solidFill>
              </a:rPr>
              <a:t>(</a:t>
            </a:r>
            <a:r>
              <a:rPr lang="ko-KR" altLang="en-US" sz="1900" dirty="0">
                <a:solidFill>
                  <a:schemeClr val="accent6"/>
                </a:solidFill>
              </a:rPr>
              <a:t>최대 </a:t>
            </a:r>
            <a:r>
              <a:rPr lang="en-US" altLang="ko-KR" sz="1900" dirty="0">
                <a:solidFill>
                  <a:schemeClr val="accent6"/>
                </a:solidFill>
              </a:rPr>
              <a:t>3</a:t>
            </a:r>
            <a:r>
              <a:rPr lang="ko-KR" altLang="en-US" sz="1900" dirty="0">
                <a:solidFill>
                  <a:schemeClr val="accent6"/>
                </a:solidFill>
              </a:rPr>
              <a:t>시간</a:t>
            </a:r>
            <a:r>
              <a:rPr lang="en-US" altLang="ko-KR" sz="1900" dirty="0">
                <a:solidFill>
                  <a:schemeClr val="accent6"/>
                </a:solidFill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ko-KR" altLang="en-US" sz="1900" dirty="0"/>
              <a:t>🏫 장소</a:t>
            </a:r>
            <a:r>
              <a:rPr lang="en-US" altLang="ko-KR" sz="1900" dirty="0"/>
              <a:t>: </a:t>
            </a:r>
            <a:r>
              <a:rPr lang="ko-KR" altLang="en-US" sz="1900" dirty="0"/>
              <a:t>서울대학교 </a:t>
            </a:r>
            <a:r>
              <a:rPr lang="en-US" altLang="ko-KR" sz="1900" dirty="0"/>
              <a:t>301</a:t>
            </a:r>
            <a:r>
              <a:rPr lang="ko-KR" altLang="en-US" sz="1900" dirty="0"/>
              <a:t>동 </a:t>
            </a:r>
            <a:r>
              <a:rPr lang="en-US" altLang="ko-KR" sz="1900" dirty="0"/>
              <a:t>203</a:t>
            </a:r>
            <a:r>
              <a:rPr lang="ko-KR" altLang="en-US" sz="1900" dirty="0"/>
              <a:t>호 </a:t>
            </a:r>
            <a:r>
              <a:rPr lang="en-US" altLang="ko-KR" sz="1900" dirty="0">
                <a:solidFill>
                  <a:schemeClr val="accent6"/>
                </a:solidFill>
              </a:rPr>
              <a:t>(</a:t>
            </a:r>
            <a:r>
              <a:rPr lang="ko-KR" altLang="en-US" sz="1900" dirty="0">
                <a:solidFill>
                  <a:schemeClr val="accent6"/>
                </a:solidFill>
              </a:rPr>
              <a:t>오프라인 </a:t>
            </a:r>
            <a:r>
              <a:rPr lang="en-US" altLang="ko-KR" sz="1900" dirty="0">
                <a:solidFill>
                  <a:schemeClr val="accent6"/>
                </a:solidFill>
              </a:rPr>
              <a:t>+ </a:t>
            </a:r>
            <a:r>
              <a:rPr lang="ko-KR" altLang="en-US" sz="1900" dirty="0">
                <a:solidFill>
                  <a:schemeClr val="accent6"/>
                </a:solidFill>
              </a:rPr>
              <a:t>온라인</a:t>
            </a:r>
            <a:r>
              <a:rPr lang="en-US" altLang="ko-KR" sz="1900" dirty="0">
                <a:solidFill>
                  <a:schemeClr val="accent6"/>
                </a:solidFill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ko-KR" altLang="en-US" sz="1900" dirty="0"/>
              <a:t>🧑‍🏫 진행자</a:t>
            </a:r>
            <a:r>
              <a:rPr lang="en-US" altLang="ko-KR" sz="1900" dirty="0"/>
              <a:t>: </a:t>
            </a:r>
            <a:r>
              <a:rPr lang="en-US" altLang="ko-KR" sz="1900" dirty="0" err="1"/>
              <a:t>UPnL</a:t>
            </a:r>
            <a:r>
              <a:rPr lang="en-US" altLang="ko-KR" sz="1900" dirty="0"/>
              <a:t> </a:t>
            </a:r>
            <a:r>
              <a:rPr lang="ko-KR" altLang="en-US" sz="1900" dirty="0"/>
              <a:t>안단태</a:t>
            </a:r>
            <a:endParaRPr lang="en-US" altLang="ko-KR" sz="1900" dirty="0"/>
          </a:p>
          <a:p>
            <a:pPr>
              <a:lnSpc>
                <a:spcPct val="100000"/>
              </a:lnSpc>
            </a:pPr>
            <a:r>
              <a:rPr lang="ko-KR" altLang="en-US" sz="1900" dirty="0"/>
              <a:t>🚥 진행 방법</a:t>
            </a:r>
          </a:p>
          <a:p>
            <a:pPr lvl="1">
              <a:lnSpc>
                <a:spcPct val="100000"/>
              </a:lnSpc>
            </a:pPr>
            <a:r>
              <a:rPr lang="ko-KR" altLang="en-US" sz="1900" dirty="0">
                <a:solidFill>
                  <a:schemeClr val="accent2"/>
                </a:solidFill>
              </a:rPr>
              <a:t>오프라인 참석을 원칙으로 하되</a:t>
            </a:r>
            <a:r>
              <a:rPr lang="en-US" altLang="ko-KR" sz="1900" dirty="0"/>
              <a:t>, </a:t>
            </a:r>
            <a:r>
              <a:rPr lang="ko-KR" altLang="en-US" sz="1900" dirty="0"/>
              <a:t>서울 소재 동아리가 아닌 경우 온라인 참석 허용</a:t>
            </a:r>
          </a:p>
          <a:p>
            <a:pPr lvl="1">
              <a:lnSpc>
                <a:spcPct val="100000"/>
              </a:lnSpc>
            </a:pPr>
            <a:r>
              <a:rPr lang="ko-KR" altLang="en-US" sz="1900" dirty="0"/>
              <a:t>매주 이론 </a:t>
            </a:r>
            <a:r>
              <a:rPr lang="en-US" altLang="ko-KR" sz="1900" dirty="0"/>
              <a:t>+ </a:t>
            </a:r>
            <a:r>
              <a:rPr lang="ko-KR" altLang="en-US" sz="1900" dirty="0"/>
              <a:t>실습의 형태로 진행</a:t>
            </a:r>
          </a:p>
          <a:p>
            <a:pPr lvl="1">
              <a:lnSpc>
                <a:spcPct val="100000"/>
              </a:lnSpc>
            </a:pPr>
            <a:r>
              <a:rPr lang="ko-KR" altLang="en-US" sz="1900" dirty="0"/>
              <a:t>시험 기간 등 참석자가 적은 기간에는 휴강</a:t>
            </a:r>
          </a:p>
          <a:p>
            <a:pPr>
              <a:lnSpc>
                <a:spcPct val="100000"/>
              </a:lnSpc>
            </a:pPr>
            <a:r>
              <a:rPr lang="ko-KR" altLang="en-US" sz="1900" dirty="0"/>
              <a:t>🪙 참가비</a:t>
            </a:r>
            <a:r>
              <a:rPr lang="en-US" altLang="ko-KR" sz="1900" dirty="0"/>
              <a:t>: </a:t>
            </a:r>
            <a:r>
              <a:rPr lang="ko-KR" altLang="en-US" sz="1900" dirty="0"/>
              <a:t>무료</a:t>
            </a:r>
          </a:p>
          <a:p>
            <a:pPr>
              <a:lnSpc>
                <a:spcPct val="10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6171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EA2B7-5BBE-ED15-E870-A052FA6C9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24600E4-49D5-D0F4-0E7E-F6BEE5DBE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UNIDEV </a:t>
            </a:r>
            <a:r>
              <a:rPr lang="ko-KR" altLang="en-US" dirty="0"/>
              <a:t>작곡 세미나 </a:t>
            </a:r>
            <a:r>
              <a:rPr lang="en-US" altLang="ko-KR" dirty="0"/>
              <a:t>2024 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이어서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444BF15-C6BE-EFA1-4BC9-CC8C6C84E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/>
              <a:t>🎯 목표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🎛️ 작곡 프로그램</a:t>
            </a:r>
            <a:r>
              <a:rPr lang="en-US" altLang="ko-KR" dirty="0">
                <a:solidFill>
                  <a:schemeClr val="accent6"/>
                </a:solidFill>
              </a:rPr>
              <a:t>(NWC, </a:t>
            </a:r>
            <a:r>
              <a:rPr lang="en-US" altLang="ko-KR" dirty="0" err="1">
                <a:solidFill>
                  <a:schemeClr val="accent6"/>
                </a:solidFill>
              </a:rPr>
              <a:t>FluidSynth</a:t>
            </a:r>
            <a:r>
              <a:rPr lang="en-US" altLang="ko-KR" dirty="0">
                <a:solidFill>
                  <a:schemeClr val="accent6"/>
                </a:solidFill>
              </a:rPr>
              <a:t>, Audacity </a:t>
            </a:r>
            <a:r>
              <a:rPr lang="ko-KR" altLang="en-US" dirty="0">
                <a:solidFill>
                  <a:schemeClr val="accent6"/>
                </a:solidFill>
              </a:rPr>
              <a:t>등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을 다룰 수 있게 됨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🎵 음악의 이론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음계</a:t>
            </a:r>
            <a:r>
              <a:rPr lang="en-US" altLang="ko-KR" dirty="0">
                <a:solidFill>
                  <a:schemeClr val="accent6"/>
                </a:solidFill>
              </a:rPr>
              <a:t>, </a:t>
            </a:r>
            <a:r>
              <a:rPr lang="ko-KR" altLang="en-US" dirty="0">
                <a:solidFill>
                  <a:schemeClr val="accent6"/>
                </a:solidFill>
              </a:rPr>
              <a:t>조성</a:t>
            </a:r>
            <a:r>
              <a:rPr lang="en-US" altLang="ko-KR" dirty="0">
                <a:solidFill>
                  <a:schemeClr val="accent6"/>
                </a:solidFill>
              </a:rPr>
              <a:t>, </a:t>
            </a:r>
            <a:r>
              <a:rPr lang="ko-KR" altLang="en-US" dirty="0">
                <a:solidFill>
                  <a:schemeClr val="accent6"/>
                </a:solidFill>
              </a:rPr>
              <a:t>화음 등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을 학습함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🪄 작곡을 직접 해봄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👩‍💻 음악을 컴퓨터로 분석할 수 있게 됨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😄 </a:t>
            </a:r>
            <a:r>
              <a:rPr lang="en-US" altLang="ko-KR" dirty="0"/>
              <a:t>UNIDEV </a:t>
            </a:r>
            <a:r>
              <a:rPr lang="ko-KR" altLang="en-US" dirty="0"/>
              <a:t>소속 동아리 회원들과 교류하고 친목을 쌓음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🎒 준비물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💻 </a:t>
            </a:r>
            <a:r>
              <a:rPr lang="en-US" altLang="ko-KR" dirty="0"/>
              <a:t>Windows </a:t>
            </a:r>
            <a:r>
              <a:rPr lang="ko-KR" altLang="en-US" dirty="0"/>
              <a:t>노트북 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이면 더 좋지만 </a:t>
            </a:r>
            <a:r>
              <a:rPr lang="en-US" altLang="ko-KR" dirty="0">
                <a:solidFill>
                  <a:schemeClr val="accent6"/>
                </a:solidFill>
              </a:rPr>
              <a:t>macOS</a:t>
            </a:r>
            <a:r>
              <a:rPr lang="ko-KR" altLang="en-US" dirty="0">
                <a:solidFill>
                  <a:schemeClr val="accent6"/>
                </a:solidFill>
              </a:rPr>
              <a:t>라도 </a:t>
            </a:r>
            <a:r>
              <a:rPr lang="ko-KR" altLang="en-US" dirty="0" err="1">
                <a:solidFill>
                  <a:schemeClr val="accent6"/>
                </a:solidFill>
              </a:rPr>
              <a:t>가져오셔야</a:t>
            </a:r>
            <a:r>
              <a:rPr lang="ko-KR" altLang="en-US" dirty="0">
                <a:solidFill>
                  <a:schemeClr val="accent6"/>
                </a:solidFill>
              </a:rPr>
              <a:t> 합니다</a:t>
            </a:r>
            <a:r>
              <a:rPr lang="en-US" altLang="ko-KR" dirty="0">
                <a:solidFill>
                  <a:schemeClr val="accent6"/>
                </a:solidFill>
              </a:rPr>
              <a:t>.)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🎼 악보를 보고 어떤 음인지 알 수 있음</a:t>
            </a:r>
          </a:p>
        </p:txBody>
      </p:sp>
    </p:spTree>
    <p:extLst>
      <p:ext uri="{BB962C8B-B14F-4D97-AF65-F5344CB8AC3E}">
        <p14:creationId xmlns:p14="http://schemas.microsoft.com/office/powerpoint/2010/main" val="664908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33BE6-C94F-747B-2C08-CFC0981A9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449FEBD-0AC6-F9FE-13C5-6295480BC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커리큘럼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8A497C4-8D61-D655-48C0-319635C10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2000" dirty="0"/>
              <a:t>이론 ➡️</a:t>
            </a:r>
            <a:r>
              <a:rPr lang="en-US" altLang="ko-KR" sz="2000" dirty="0"/>
              <a:t> </a:t>
            </a:r>
            <a:r>
              <a:rPr lang="ko-KR" altLang="en-US" sz="2000" dirty="0"/>
              <a:t>실습의 형태로 진행합니다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시험기간에는 쉽니다</a:t>
            </a:r>
            <a:r>
              <a:rPr lang="en-US" altLang="ko-KR" sz="2000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sz="1600" dirty="0"/>
              <a:t>😀 </a:t>
            </a:r>
            <a:r>
              <a:rPr lang="en-US" altLang="ko-KR" sz="1600" dirty="0"/>
              <a:t>0</a:t>
            </a:r>
            <a:r>
              <a:rPr lang="ko-KR" altLang="en-US" sz="1600" dirty="0"/>
              <a:t>주차</a:t>
            </a:r>
            <a:r>
              <a:rPr lang="en-US" altLang="ko-KR" sz="1600" dirty="0"/>
              <a:t>: </a:t>
            </a:r>
            <a:r>
              <a:rPr lang="ko-KR" altLang="en-US" sz="1600" dirty="0"/>
              <a:t>발표자 소개</a:t>
            </a:r>
            <a:r>
              <a:rPr lang="en-US" altLang="ko-KR" sz="1600" dirty="0"/>
              <a:t>, </a:t>
            </a:r>
            <a:r>
              <a:rPr lang="ko-KR" altLang="en-US" sz="1600" dirty="0"/>
              <a:t>세미나 진행 안내 ➡️ 작곡 도구 설치</a:t>
            </a:r>
          </a:p>
          <a:p>
            <a:pPr lvl="1">
              <a:lnSpc>
                <a:spcPct val="100000"/>
              </a:lnSpc>
            </a:pPr>
            <a:r>
              <a:rPr lang="ko-KR" altLang="en-US" sz="1600" dirty="0"/>
              <a:t>👂 </a:t>
            </a:r>
            <a:r>
              <a:rPr lang="en-US" altLang="ko-KR" sz="1600" dirty="0"/>
              <a:t>1</a:t>
            </a:r>
            <a:r>
              <a:rPr lang="ko-KR" altLang="en-US" sz="1600" dirty="0"/>
              <a:t>주차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음이름</a:t>
            </a:r>
            <a:r>
              <a:rPr lang="en-US" altLang="ko-KR" sz="1600" dirty="0"/>
              <a:t>, </a:t>
            </a:r>
            <a:r>
              <a:rPr lang="ko-KR" altLang="en-US" sz="1600" dirty="0"/>
              <a:t>계이름</a:t>
            </a:r>
            <a:r>
              <a:rPr lang="en-US" altLang="ko-KR" sz="1600" dirty="0"/>
              <a:t>, </a:t>
            </a:r>
            <a:r>
              <a:rPr lang="ko-KR" altLang="en-US" sz="1600" dirty="0"/>
              <a:t>음정</a:t>
            </a:r>
            <a:r>
              <a:rPr lang="en-US" altLang="ko-KR" sz="1600" dirty="0"/>
              <a:t>, </a:t>
            </a:r>
            <a:r>
              <a:rPr lang="ko-KR" altLang="en-US" sz="1600" dirty="0"/>
              <a:t>음계</a:t>
            </a:r>
            <a:r>
              <a:rPr lang="en-US" altLang="ko-KR" sz="1600" dirty="0"/>
              <a:t>, </a:t>
            </a:r>
            <a:r>
              <a:rPr lang="ko-KR" altLang="en-US" sz="1600" dirty="0"/>
              <a:t>으뜸음</a:t>
            </a:r>
            <a:r>
              <a:rPr lang="en-US" altLang="ko-KR" sz="1600" dirty="0"/>
              <a:t>, 5</a:t>
            </a:r>
            <a:r>
              <a:rPr lang="ko-KR" altLang="en-US" sz="1600" dirty="0" err="1"/>
              <a:t>도권</a:t>
            </a:r>
            <a:r>
              <a:rPr lang="en-US" altLang="ko-KR" sz="1600" dirty="0"/>
              <a:t>, </a:t>
            </a:r>
            <a:r>
              <a:rPr lang="ko-KR" altLang="en-US" sz="1600" dirty="0"/>
              <a:t>조성 ➡️ 조성 찾기</a:t>
            </a:r>
          </a:p>
          <a:p>
            <a:pPr lvl="1">
              <a:lnSpc>
                <a:spcPct val="100000"/>
              </a:lnSpc>
            </a:pPr>
            <a:r>
              <a:rPr lang="ko-KR" altLang="en-US" sz="1600" dirty="0"/>
              <a:t>🎼 </a:t>
            </a:r>
            <a:r>
              <a:rPr lang="en-US" altLang="ko-KR" sz="1600" dirty="0"/>
              <a:t>2</a:t>
            </a:r>
            <a:r>
              <a:rPr lang="ko-KR" altLang="en-US" sz="1600" dirty="0"/>
              <a:t>주차</a:t>
            </a:r>
            <a:r>
              <a:rPr lang="en-US" altLang="ko-KR" sz="1600" dirty="0"/>
              <a:t>: NWC </a:t>
            </a:r>
            <a:r>
              <a:rPr lang="ko-KR" altLang="en-US" sz="1600" dirty="0"/>
              <a:t>기본 사용법 ➡️ 기존 악보 옮기기</a:t>
            </a:r>
            <a:r>
              <a:rPr lang="en-US" altLang="ko-KR" sz="1600" dirty="0"/>
              <a:t>, </a:t>
            </a:r>
            <a:r>
              <a:rPr lang="ko-KR" altLang="en-US" sz="1600" dirty="0"/>
              <a:t>청음하기</a:t>
            </a:r>
          </a:p>
          <a:p>
            <a:pPr lvl="1">
              <a:lnSpc>
                <a:spcPct val="100000"/>
              </a:lnSpc>
            </a:pPr>
            <a:r>
              <a:rPr lang="ko-KR" altLang="en-US" sz="1600" dirty="0"/>
              <a:t>🎻 </a:t>
            </a:r>
            <a:r>
              <a:rPr lang="en-US" altLang="ko-KR" sz="1600" dirty="0"/>
              <a:t>3</a:t>
            </a:r>
            <a:r>
              <a:rPr lang="ko-KR" altLang="en-US" sz="1600" dirty="0"/>
              <a:t>주차</a:t>
            </a:r>
            <a:r>
              <a:rPr lang="en-US" altLang="ko-KR" sz="1600" dirty="0"/>
              <a:t>: NWC </a:t>
            </a:r>
            <a:r>
              <a:rPr lang="ko-KR" altLang="en-US" sz="1600" dirty="0"/>
              <a:t>심화 사용법 ➡️ 악기 소리 맞추기</a:t>
            </a:r>
          </a:p>
          <a:p>
            <a:pPr lvl="1">
              <a:lnSpc>
                <a:spcPct val="100000"/>
              </a:lnSpc>
            </a:pPr>
            <a:r>
              <a:rPr lang="ko-KR" altLang="en-US" sz="1600" dirty="0"/>
              <a:t>🎶 </a:t>
            </a:r>
            <a:r>
              <a:rPr lang="en-US" altLang="ko-KR" sz="1600" dirty="0"/>
              <a:t>4</a:t>
            </a:r>
            <a:r>
              <a:rPr lang="ko-KR" altLang="en-US" sz="1600" dirty="0"/>
              <a:t>주차</a:t>
            </a:r>
            <a:r>
              <a:rPr lang="en-US" altLang="ko-KR" sz="1600" dirty="0"/>
              <a:t>: </a:t>
            </a:r>
            <a:r>
              <a:rPr lang="ko-KR" altLang="en-US" sz="1600" dirty="0"/>
              <a:t>화음 ➡️ 화음 이름 맞추기</a:t>
            </a:r>
            <a:endParaRPr lang="en-US" altLang="ko-KR" sz="1600" dirty="0"/>
          </a:p>
          <a:p>
            <a:pPr lvl="1">
              <a:lnSpc>
                <a:spcPct val="100000"/>
              </a:lnSpc>
            </a:pPr>
            <a:r>
              <a:rPr lang="ko-KR" altLang="en-US" sz="1600" dirty="0"/>
              <a:t>👨‍👩‍👧‍👦 </a:t>
            </a:r>
            <a:r>
              <a:rPr lang="en-US" altLang="ko-KR" sz="1600" dirty="0"/>
              <a:t>5</a:t>
            </a:r>
            <a:r>
              <a:rPr lang="ko-KR" altLang="en-US" sz="1600" dirty="0"/>
              <a:t>주차</a:t>
            </a:r>
            <a:r>
              <a:rPr lang="en-US" altLang="ko-KR" sz="1600" dirty="0"/>
              <a:t>: </a:t>
            </a:r>
            <a:r>
              <a:rPr lang="ko-KR" altLang="en-US" sz="1600" dirty="0"/>
              <a:t>화성 ➡️ 잘 어울리는 화음 찾기</a:t>
            </a:r>
          </a:p>
          <a:p>
            <a:pPr lvl="1">
              <a:lnSpc>
                <a:spcPct val="100000"/>
              </a:lnSpc>
            </a:pPr>
            <a:r>
              <a:rPr lang="ko-KR" altLang="en-US" sz="1600" dirty="0"/>
              <a:t>🎧 </a:t>
            </a:r>
            <a:r>
              <a:rPr lang="en-US" altLang="ko-KR" sz="1600" dirty="0"/>
              <a:t>6</a:t>
            </a:r>
            <a:r>
              <a:rPr lang="ko-KR" altLang="en-US" sz="1600" dirty="0"/>
              <a:t>주차</a:t>
            </a:r>
            <a:r>
              <a:rPr lang="en-US" altLang="ko-KR" sz="1600" dirty="0"/>
              <a:t>: Audacity </a:t>
            </a:r>
            <a:r>
              <a:rPr lang="ko-KR" altLang="en-US" sz="1600" dirty="0"/>
              <a:t>및 </a:t>
            </a:r>
            <a:r>
              <a:rPr lang="en-US" altLang="ko-KR" sz="1600" dirty="0" err="1"/>
              <a:t>FluidSynth</a:t>
            </a:r>
            <a:r>
              <a:rPr lang="en-US" altLang="ko-KR" sz="1600" dirty="0"/>
              <a:t> </a:t>
            </a:r>
            <a:r>
              <a:rPr lang="ko-KR" altLang="en-US" sz="1600" dirty="0"/>
              <a:t>기본 사용법 ➡️</a:t>
            </a:r>
            <a:r>
              <a:rPr lang="en-US" altLang="ko-KR" sz="1600" dirty="0" err="1"/>
              <a:t>FluidSynth</a:t>
            </a:r>
            <a:r>
              <a:rPr lang="en-US" altLang="ko-KR" sz="1600" dirty="0"/>
              <a:t> </a:t>
            </a:r>
            <a:r>
              <a:rPr lang="ko-KR" altLang="en-US" sz="1600" dirty="0"/>
              <a:t>사용하기</a:t>
            </a:r>
          </a:p>
          <a:p>
            <a:pPr lvl="1">
              <a:lnSpc>
                <a:spcPct val="100000"/>
              </a:lnSpc>
            </a:pPr>
            <a:r>
              <a:rPr lang="ko-KR" altLang="en-US" sz="1600" dirty="0"/>
              <a:t>💡 </a:t>
            </a:r>
            <a:r>
              <a:rPr lang="en-US" altLang="ko-KR" sz="1600" dirty="0"/>
              <a:t>7</a:t>
            </a:r>
            <a:r>
              <a:rPr lang="ko-KR" altLang="en-US" sz="1600" dirty="0"/>
              <a:t>주차</a:t>
            </a:r>
            <a:r>
              <a:rPr lang="en-US" altLang="ko-KR" sz="1600" dirty="0"/>
              <a:t>: </a:t>
            </a:r>
            <a:r>
              <a:rPr lang="ko-KR" altLang="en-US" sz="1600" dirty="0"/>
              <a:t>작곡 아이디어</a:t>
            </a:r>
            <a:r>
              <a:rPr lang="en-US" altLang="ko-KR" sz="1600" dirty="0"/>
              <a:t>, </a:t>
            </a:r>
            <a:r>
              <a:rPr lang="ko-KR" altLang="en-US" sz="1600" dirty="0"/>
              <a:t>음계 선택과 조바꿈</a:t>
            </a:r>
            <a:r>
              <a:rPr lang="en-US" altLang="ko-KR" sz="1600" dirty="0"/>
              <a:t>, </a:t>
            </a:r>
            <a:r>
              <a:rPr lang="ko-KR" altLang="en-US" sz="1600" dirty="0"/>
              <a:t>반주 ➡️ 화음부터 작곡하기</a:t>
            </a:r>
          </a:p>
          <a:p>
            <a:pPr lvl="1">
              <a:lnSpc>
                <a:spcPct val="100000"/>
              </a:lnSpc>
            </a:pPr>
            <a:r>
              <a:rPr lang="ko-KR" altLang="en-US" sz="1600" dirty="0"/>
              <a:t>📝 </a:t>
            </a:r>
            <a:r>
              <a:rPr lang="en-US" altLang="ko-KR" sz="1600" dirty="0"/>
              <a:t>8</a:t>
            </a:r>
            <a:r>
              <a:rPr lang="ko-KR" altLang="en-US" sz="1600" dirty="0"/>
              <a:t>주차</a:t>
            </a:r>
            <a:r>
              <a:rPr lang="en-US" altLang="ko-KR" sz="1600" dirty="0"/>
              <a:t>: </a:t>
            </a:r>
            <a:r>
              <a:rPr lang="ko-KR" altLang="en-US" sz="1600" dirty="0"/>
              <a:t>멜로디부터 작곡하기 ➡️ 작곡 의도 분석</a:t>
            </a:r>
            <a:r>
              <a:rPr lang="en-US" altLang="ko-KR" sz="1600" dirty="0"/>
              <a:t>,</a:t>
            </a:r>
            <a:r>
              <a:rPr lang="ko-KR" altLang="en-US" sz="1600" dirty="0"/>
              <a:t> 직접 작곡해보기</a:t>
            </a:r>
          </a:p>
          <a:p>
            <a:pPr lvl="1">
              <a:lnSpc>
                <a:spcPct val="100000"/>
              </a:lnSpc>
            </a:pPr>
            <a:r>
              <a:rPr lang="ko-KR" altLang="en-US" sz="1600" dirty="0"/>
              <a:t>🧑‍💻 </a:t>
            </a:r>
            <a:r>
              <a:rPr lang="en-US" altLang="ko-KR" sz="1600" dirty="0"/>
              <a:t>9</a:t>
            </a:r>
            <a:r>
              <a:rPr lang="ko-KR" altLang="en-US" sz="1600" dirty="0"/>
              <a:t>주차</a:t>
            </a:r>
            <a:r>
              <a:rPr lang="en-US" altLang="ko-KR" sz="1600" dirty="0"/>
              <a:t>: MIDI</a:t>
            </a:r>
            <a:r>
              <a:rPr lang="ko-KR" altLang="en-US" sz="1600" dirty="0"/>
              <a:t>란 ➡️ </a:t>
            </a:r>
            <a:r>
              <a:rPr lang="en-US" altLang="ko-KR" sz="1600" dirty="0"/>
              <a:t>MIDI </a:t>
            </a:r>
            <a:r>
              <a:rPr lang="ko-KR" altLang="en-US" sz="1600" dirty="0"/>
              <a:t>프로그래밍</a:t>
            </a:r>
          </a:p>
          <a:p>
            <a:pPr lvl="1">
              <a:lnSpc>
                <a:spcPct val="100000"/>
              </a:lnSpc>
            </a:pPr>
            <a:r>
              <a:rPr lang="ko-KR" altLang="en-US" sz="1600" dirty="0"/>
              <a:t>🎹 </a:t>
            </a:r>
            <a:r>
              <a:rPr lang="en-US" altLang="ko-KR" sz="1600" dirty="0"/>
              <a:t>10</a:t>
            </a:r>
            <a:r>
              <a:rPr lang="ko-KR" altLang="en-US" sz="1600" dirty="0"/>
              <a:t>주차</a:t>
            </a:r>
            <a:r>
              <a:rPr lang="en-US" altLang="ko-KR" sz="1600" dirty="0"/>
              <a:t>: </a:t>
            </a:r>
            <a:r>
              <a:rPr lang="ko-KR" altLang="en-US" sz="1600" dirty="0"/>
              <a:t>피아노 반주 제작 ➡️ </a:t>
            </a:r>
            <a:r>
              <a:rPr lang="en-US" altLang="ko-KR" sz="1600" dirty="0"/>
              <a:t>MIDI </a:t>
            </a:r>
            <a:r>
              <a:rPr lang="ko-KR" altLang="en-US" sz="1600" dirty="0"/>
              <a:t>조성 및 화음 인식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542426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ACA11-550C-1E1B-F117-7309FE2CB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9DDCF42-C7AE-826D-40CD-8DDD0415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작곡 세미나를 듣고 할 수 있게 되는 것</a:t>
            </a:r>
          </a:p>
        </p:txBody>
      </p:sp>
      <p:pic>
        <p:nvPicPr>
          <p:cNvPr id="6" name="2주차 발표 보충_카르멘 환상곡">
            <a:hlinkClick r:id="" action="ppaction://media"/>
            <a:extLst>
              <a:ext uri="{FF2B5EF4-FFF2-40B4-BE49-F238E27FC236}">
                <a16:creationId xmlns:a16="http://schemas.microsoft.com/office/drawing/2014/main" id="{B9AA6444-E65E-28FA-5284-D1C4588F5E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21857" y="3429000"/>
            <a:ext cx="487363" cy="4873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FB8DDF-9659-A493-165D-677BA0D628F4}"/>
              </a:ext>
            </a:extLst>
          </p:cNvPr>
          <p:cNvSpPr txBox="1"/>
          <p:nvPr/>
        </p:nvSpPr>
        <p:spPr>
          <a:xfrm>
            <a:off x="4514470" y="4127823"/>
            <a:ext cx="2302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카르멘 환상곡 </a:t>
            </a:r>
            <a:r>
              <a:rPr lang="en-US" altLang="ko-KR" dirty="0"/>
              <a:t>(</a:t>
            </a:r>
            <a:r>
              <a:rPr lang="ko-KR" altLang="en-US" dirty="0"/>
              <a:t>사라사테 작곡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45435E-AEF9-F97F-ADD6-86C97B4FB591}"/>
              </a:ext>
            </a:extLst>
          </p:cNvPr>
          <p:cNvSpPr txBox="1"/>
          <p:nvPr/>
        </p:nvSpPr>
        <p:spPr>
          <a:xfrm>
            <a:off x="7842325" y="3492621"/>
            <a:ext cx="2711832" cy="10772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1</a:t>
            </a:r>
            <a:r>
              <a:rPr lang="ko-KR" altLang="en-US" sz="32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주차</a:t>
            </a:r>
            <a:endParaRPr lang="en-US" altLang="ko-KR" sz="32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  <a:p>
            <a:pPr algn="ctr"/>
            <a:r>
              <a:rPr lang="ko-KR" altLang="en-US" sz="32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이 곡의 조성 맞히기</a:t>
            </a:r>
          </a:p>
        </p:txBody>
      </p:sp>
      <p:pic>
        <p:nvPicPr>
          <p:cNvPr id="10" name="그래픽 9" descr="바이올린 단색으로 채워진">
            <a:extLst>
              <a:ext uri="{FF2B5EF4-FFF2-40B4-BE49-F238E27FC236}">
                <a16:creationId xmlns:a16="http://schemas.microsoft.com/office/drawing/2014/main" id="{B6B95A41-85B5-3349-8E22-92DDFC0444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39013" y="2312538"/>
            <a:ext cx="3437386" cy="343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812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2DFA1-1899-C7D8-4C55-C8A702099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C6BB353-BE8A-492D-5F88-EF642C673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작곡 세미나를 듣고 할 수 있게 되는 것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7F38E92-BEBA-BB65-1F0D-2F02E34C1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965960"/>
            <a:ext cx="5347910" cy="41305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9A547D-CF65-430D-CD09-13F12FDC12E4}"/>
              </a:ext>
            </a:extLst>
          </p:cNvPr>
          <p:cNvSpPr txBox="1"/>
          <p:nvPr/>
        </p:nvSpPr>
        <p:spPr>
          <a:xfrm>
            <a:off x="8229381" y="3492621"/>
            <a:ext cx="1937720" cy="10772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2-3</a:t>
            </a:r>
            <a:r>
              <a:rPr lang="ko-KR" altLang="en-US" sz="32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주차</a:t>
            </a:r>
            <a:endParaRPr lang="en-US" altLang="ko-KR" sz="32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  <a:p>
            <a:pPr algn="ctr"/>
            <a:r>
              <a:rPr lang="ko-KR" altLang="en-US" sz="32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악보 작성</a:t>
            </a:r>
          </a:p>
        </p:txBody>
      </p:sp>
    </p:spTree>
    <p:extLst>
      <p:ext uri="{BB962C8B-B14F-4D97-AF65-F5344CB8AC3E}">
        <p14:creationId xmlns:p14="http://schemas.microsoft.com/office/powerpoint/2010/main" val="1864566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BB1AA-EBC0-B215-A6BA-6776DE9BC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5D5F4BB-355D-1D94-6204-7DD59432F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작곡 세미나를 듣고 할 수 있게 되는 것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CD9390-D0C5-6044-10AC-72BBB7ED63A2}"/>
              </a:ext>
            </a:extLst>
          </p:cNvPr>
          <p:cNvSpPr txBox="1"/>
          <p:nvPr/>
        </p:nvSpPr>
        <p:spPr>
          <a:xfrm>
            <a:off x="4830184" y="5150963"/>
            <a:ext cx="2501152" cy="10772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4-5</a:t>
            </a:r>
            <a:r>
              <a:rPr lang="ko-KR" altLang="en-US" sz="32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주차</a:t>
            </a:r>
            <a:endParaRPr lang="en-US" altLang="ko-KR" sz="32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  <a:p>
            <a:pPr algn="ctr"/>
            <a:r>
              <a:rPr lang="ko-KR" altLang="en-US" sz="32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화음 분석 및 배치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9546B7-0449-47D7-B63F-1E2221691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567" y="2172254"/>
            <a:ext cx="9849790" cy="7892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0F3BD57-A3F5-4B81-8A57-CA00D8CFE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565" y="3879285"/>
            <a:ext cx="9872871" cy="80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77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7461E-0C24-4CD0-C0E7-7DBE307EE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12C000B-F34A-0B65-50F7-6FAA886EF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작곡 세미나를 듣고 할 수 있게 되는 것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41EBEA5-9F63-9A78-C3A6-97EEE6B84C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94" t="15665" r="26854" b="41406"/>
          <a:stretch/>
        </p:blipFill>
        <p:spPr>
          <a:xfrm>
            <a:off x="1588546" y="2091286"/>
            <a:ext cx="9014908" cy="28077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05ECAB-151B-7046-36C4-3F591523D12D}"/>
              </a:ext>
            </a:extLst>
          </p:cNvPr>
          <p:cNvSpPr txBox="1"/>
          <p:nvPr/>
        </p:nvSpPr>
        <p:spPr>
          <a:xfrm>
            <a:off x="4840941" y="5150963"/>
            <a:ext cx="2510118" cy="10772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6</a:t>
            </a:r>
            <a:r>
              <a:rPr lang="ko-KR" altLang="en-US" sz="32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주차</a:t>
            </a:r>
            <a:endParaRPr lang="en-US" altLang="ko-KR" sz="32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  <a:p>
            <a:pPr algn="ctr"/>
            <a:r>
              <a:rPr lang="ko-KR" altLang="en-US" sz="32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오디오 편집</a:t>
            </a:r>
          </a:p>
        </p:txBody>
      </p:sp>
    </p:spTree>
    <p:extLst>
      <p:ext uri="{BB962C8B-B14F-4D97-AF65-F5344CB8AC3E}">
        <p14:creationId xmlns:p14="http://schemas.microsoft.com/office/powerpoint/2010/main" val="1400664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34E0C-D1E9-CE00-F60C-A1ECA4EEF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B1A5A66-408A-0262-1A0F-F604C4428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작곡 세미나를 듣고 할 수 있게 되는 것</a:t>
            </a:r>
          </a:p>
        </p:txBody>
      </p:sp>
      <p:pic>
        <p:nvPicPr>
          <p:cNvPr id="2" name="3주차 발표">
            <a:hlinkClick r:id="" action="ppaction://media"/>
            <a:extLst>
              <a:ext uri="{FF2B5EF4-FFF2-40B4-BE49-F238E27FC236}">
                <a16:creationId xmlns:a16="http://schemas.microsoft.com/office/drawing/2014/main" id="{212D9907-E3D7-90DA-DD2C-F4B120DC37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41993" y="4536997"/>
            <a:ext cx="487363" cy="4873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67A43E-ECE5-72D5-AF95-9E7C8D9FA2D6}"/>
              </a:ext>
            </a:extLst>
          </p:cNvPr>
          <p:cNvSpPr txBox="1"/>
          <p:nvPr/>
        </p:nvSpPr>
        <p:spPr>
          <a:xfrm>
            <a:off x="8509149" y="2956551"/>
            <a:ext cx="2753052" cy="10772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7</a:t>
            </a:r>
            <a:r>
              <a:rPr lang="ko-KR" altLang="en-US" sz="32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주차</a:t>
            </a:r>
            <a:endParaRPr lang="en-US" altLang="ko-KR" sz="32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  <a:p>
            <a:pPr algn="ctr"/>
            <a:r>
              <a:rPr lang="ko-KR" altLang="en-US" sz="32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첫 곡 만들어 보기</a:t>
            </a:r>
          </a:p>
        </p:txBody>
      </p:sp>
      <p:pic>
        <p:nvPicPr>
          <p:cNvPr id="8" name="내용 개체 틀 5">
            <a:extLst>
              <a:ext uri="{FF2B5EF4-FFF2-40B4-BE49-F238E27FC236}">
                <a16:creationId xmlns:a16="http://schemas.microsoft.com/office/drawing/2014/main" id="{FEA014C1-BAC6-9446-F359-D58CDF372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59558" y="2011929"/>
            <a:ext cx="6821456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95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 descr="텍스트, 항공기, 비행기, 포스터이(가) 표시된 사진&#10;&#10;자동 생성된 설명">
            <a:extLst>
              <a:ext uri="{FF2B5EF4-FFF2-40B4-BE49-F238E27FC236}">
                <a16:creationId xmlns:a16="http://schemas.microsoft.com/office/drawing/2014/main" id="{897C1853-79FE-28A9-20D5-864C4E8C38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289" y="231289"/>
            <a:ext cx="6395422" cy="6395422"/>
          </a:xfrm>
        </p:spPr>
      </p:pic>
    </p:spTree>
    <p:extLst>
      <p:ext uri="{BB962C8B-B14F-4D97-AF65-F5344CB8AC3E}">
        <p14:creationId xmlns:p14="http://schemas.microsoft.com/office/powerpoint/2010/main" val="810755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C0685-2DE5-8BC6-CF5E-15555B5E4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5FF2FDF-03D7-6FB5-E8F1-26D2049BF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작곡 세미나를 듣고 할 수 있게 되는 것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7B94E8-D164-01FC-6F7A-511CC258C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3001384"/>
            <a:ext cx="6537960" cy="3094615"/>
          </a:xfrm>
        </p:spPr>
        <p:txBody>
          <a:bodyPr/>
          <a:lstStyle/>
          <a:p>
            <a:r>
              <a:rPr lang="ko-KR" altLang="en-US" sz="1800" dirty="0"/>
              <a:t>에코 효과를 구현하기 위해 </a:t>
            </a:r>
            <a:r>
              <a:rPr lang="ko-KR" altLang="en-US" sz="1800" dirty="0">
                <a:solidFill>
                  <a:schemeClr val="accent1"/>
                </a:solidFill>
              </a:rPr>
              <a:t>캐논</a:t>
            </a:r>
            <a:r>
              <a:rPr lang="en-US" altLang="ko-KR" sz="1800" dirty="0">
                <a:solidFill>
                  <a:schemeClr val="accent1"/>
                </a:solidFill>
              </a:rPr>
              <a:t>(Canon, </a:t>
            </a:r>
            <a:r>
              <a:rPr lang="ko-KR" altLang="en-US" sz="1800" dirty="0">
                <a:solidFill>
                  <a:schemeClr val="accent1"/>
                </a:solidFill>
              </a:rPr>
              <a:t>돌림노래</a:t>
            </a:r>
            <a:r>
              <a:rPr lang="en-US" altLang="ko-KR" sz="1800" dirty="0">
                <a:solidFill>
                  <a:schemeClr val="accent1"/>
                </a:solidFill>
              </a:rPr>
              <a:t>) </a:t>
            </a:r>
            <a:r>
              <a:rPr lang="ko-KR" altLang="en-US" sz="1800" dirty="0">
                <a:solidFill>
                  <a:schemeClr val="accent1"/>
                </a:solidFill>
              </a:rPr>
              <a:t>기법</a:t>
            </a:r>
            <a:r>
              <a:rPr lang="ko-KR" altLang="en-US" sz="1800" dirty="0"/>
              <a:t> 사용</a:t>
            </a:r>
            <a:endParaRPr lang="en-US" altLang="ko-KR" sz="1800" dirty="0"/>
          </a:p>
          <a:p>
            <a:pPr lvl="1"/>
            <a:r>
              <a:rPr lang="ko-KR" altLang="en-US" sz="1600" dirty="0"/>
              <a:t>앞의 악보에서 </a:t>
            </a:r>
            <a:r>
              <a:rPr lang="en-US" altLang="ko-KR" sz="1600" dirty="0"/>
              <a:t>2~4</a:t>
            </a:r>
            <a:r>
              <a:rPr lang="ko-KR" altLang="en-US" sz="1600" dirty="0"/>
              <a:t>번째 </a:t>
            </a:r>
            <a:r>
              <a:rPr lang="en-US" altLang="ko-KR" sz="1600" dirty="0"/>
              <a:t>Staff</a:t>
            </a:r>
            <a:r>
              <a:rPr lang="ko-KR" altLang="en-US" sz="1600" dirty="0"/>
              <a:t>는 첫 번째 </a:t>
            </a:r>
            <a:r>
              <a:rPr lang="en-US" altLang="ko-KR" sz="1600" dirty="0"/>
              <a:t>Staff</a:t>
            </a:r>
            <a:r>
              <a:rPr lang="ko-KR" altLang="en-US" sz="1600" dirty="0"/>
              <a:t>의 멜로디를 그대로 반복하고 있습니다</a:t>
            </a:r>
            <a:r>
              <a:rPr lang="en-US" altLang="ko-KR" sz="1600" dirty="0"/>
              <a:t>.</a:t>
            </a:r>
          </a:p>
          <a:p>
            <a:r>
              <a:rPr lang="ko-KR" altLang="en-US" sz="1800" dirty="0"/>
              <a:t>음향적으로 주제를 표현하기 위해 바람 소리 삽입</a:t>
            </a:r>
            <a:endParaRPr lang="en-US" altLang="ko-KR" sz="1800" dirty="0"/>
          </a:p>
          <a:p>
            <a:pPr lvl="1"/>
            <a:r>
              <a:rPr lang="ko-KR" altLang="en-US" sz="1600" dirty="0"/>
              <a:t>사용한 악기는 사실 바람 소리가 아니라 파도 소리를 내는 악기</a:t>
            </a:r>
            <a:r>
              <a:rPr lang="en-US" altLang="ko-KR" sz="1600" dirty="0"/>
              <a:t>(Seashore)</a:t>
            </a:r>
            <a:r>
              <a:rPr lang="ko-KR" altLang="en-US" sz="1600" dirty="0"/>
              <a:t>입니다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600" dirty="0"/>
              <a:t>멜로디의 악기는 </a:t>
            </a:r>
            <a:r>
              <a:rPr lang="en-US" altLang="ko-KR" sz="1600" dirty="0"/>
              <a:t>Shamisen</a:t>
            </a:r>
            <a:r>
              <a:rPr lang="ko-KR" altLang="en-US" sz="1600" dirty="0"/>
              <a:t>이라는 일본 전통 현악기입니다</a:t>
            </a:r>
            <a:r>
              <a:rPr lang="en-US" altLang="ko-KR" sz="1600" dirty="0"/>
              <a:t>.</a:t>
            </a:r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21640C-FFFE-EAD0-374A-84002A16BC3E}"/>
              </a:ext>
            </a:extLst>
          </p:cNvPr>
          <p:cNvSpPr txBox="1"/>
          <p:nvPr/>
        </p:nvSpPr>
        <p:spPr>
          <a:xfrm>
            <a:off x="8477025" y="3503379"/>
            <a:ext cx="2711832" cy="10772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8</a:t>
            </a:r>
            <a:r>
              <a:rPr lang="ko-KR" altLang="en-US" sz="32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주차</a:t>
            </a:r>
            <a:endParaRPr lang="en-US" altLang="ko-KR" sz="32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  <a:p>
            <a:pPr algn="ctr"/>
            <a:r>
              <a:rPr lang="ko-KR" altLang="en-US" sz="32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작곡 의도 분석하기</a:t>
            </a:r>
          </a:p>
        </p:txBody>
      </p:sp>
    </p:spTree>
    <p:extLst>
      <p:ext uri="{BB962C8B-B14F-4D97-AF65-F5344CB8AC3E}">
        <p14:creationId xmlns:p14="http://schemas.microsoft.com/office/powerpoint/2010/main" val="1461984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58D8E-06B6-8933-44C5-A264CFE17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05B5293-F1B1-8DC0-AB51-B902107A0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작곡 세미나를 듣고 할 수 있게 되는 것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9DC03DA-60AC-15B4-95A0-128AAF2C4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3076687"/>
            <a:ext cx="6172200" cy="3019311"/>
          </a:xfrm>
        </p:spPr>
        <p:txBody>
          <a:bodyPr/>
          <a:lstStyle/>
          <a:p>
            <a:pPr marL="45720" indent="0">
              <a:buNone/>
            </a:pPr>
            <a:r>
              <a:rPr lang="ko-KR" altLang="en-US" dirty="0"/>
              <a:t>드넓은 초원 위에 지어진 성 안에 마을이 있고</a:t>
            </a:r>
            <a:br>
              <a:rPr lang="en-US" altLang="ko-KR" dirty="0"/>
            </a:br>
            <a:r>
              <a:rPr lang="ko-KR" altLang="en-US" dirty="0"/>
              <a:t>문지기가 성 입구를 지키고 있으며 마을 사람들이 활발히 식재료를 구입하고 양산을 펼치고 거리를</a:t>
            </a:r>
            <a:br>
              <a:rPr lang="en-US" altLang="ko-KR" dirty="0"/>
            </a:br>
            <a:r>
              <a:rPr lang="ko-KR" altLang="en-US" dirty="0"/>
              <a:t>거닐고 아이들이 뛰어놀고 시간은 오전 </a:t>
            </a:r>
            <a:r>
              <a:rPr lang="en-US" altLang="ko-KR" dirty="0"/>
              <a:t>11</a:t>
            </a:r>
            <a:r>
              <a:rPr lang="ko-KR" altLang="en-US" dirty="0"/>
              <a:t>시 정도 되는 아주 화창한 날의 일상적인 장면에서 쓰일 평화롭고 밝은 배경음악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4DF0C7-53F8-8516-86D6-FE9AC9CE9F9C}"/>
              </a:ext>
            </a:extLst>
          </p:cNvPr>
          <p:cNvSpPr txBox="1"/>
          <p:nvPr/>
        </p:nvSpPr>
        <p:spPr>
          <a:xfrm>
            <a:off x="8477025" y="3503379"/>
            <a:ext cx="2711832" cy="10772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8</a:t>
            </a:r>
            <a:r>
              <a:rPr lang="ko-KR" altLang="en-US" sz="32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주차</a:t>
            </a:r>
            <a:endParaRPr lang="en-US" altLang="ko-KR" sz="32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  <a:p>
            <a:pPr algn="ctr"/>
            <a:r>
              <a:rPr lang="ko-KR" altLang="en-US" sz="32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나만의 음악 작곡하기</a:t>
            </a:r>
          </a:p>
        </p:txBody>
      </p:sp>
    </p:spTree>
    <p:extLst>
      <p:ext uri="{BB962C8B-B14F-4D97-AF65-F5344CB8AC3E}">
        <p14:creationId xmlns:p14="http://schemas.microsoft.com/office/powerpoint/2010/main" val="2310297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9E929-902D-0D25-9B82-2B38E4218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1F71883-4B30-EB12-4503-34E56AECB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작곡 세미나를 듣고 할 수 있게 되는 것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678527-F980-9293-133A-64A26FCC8858}"/>
              </a:ext>
            </a:extLst>
          </p:cNvPr>
          <p:cNvSpPr txBox="1"/>
          <p:nvPr/>
        </p:nvSpPr>
        <p:spPr>
          <a:xfrm>
            <a:off x="8586368" y="3503378"/>
            <a:ext cx="2858906" cy="10772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9-10</a:t>
            </a:r>
            <a:r>
              <a:rPr lang="ko-KR" altLang="en-US" sz="32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주차</a:t>
            </a:r>
            <a:endParaRPr lang="en-US" altLang="ko-KR" sz="32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  <a:p>
            <a:pPr algn="ctr"/>
            <a:r>
              <a:rPr lang="ko-KR" altLang="en-US" sz="32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음악 분석 코드 짜기</a:t>
            </a:r>
            <a:endParaRPr lang="ko-KR" altLang="en-US" sz="3200" dirty="0">
              <a:solidFill>
                <a:schemeClr val="accent6"/>
              </a:solidFill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4C5BBE15-AB36-1248-243E-661AA76AC7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726" y="1788459"/>
            <a:ext cx="7179733" cy="4038600"/>
          </a:xfrm>
          <a:ln>
            <a:solidFill>
              <a:schemeClr val="accent1"/>
            </a:solidFill>
          </a:ln>
        </p:spPr>
      </p:pic>
      <p:pic>
        <p:nvPicPr>
          <p:cNvPr id="10" name="그림 9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9888C57B-3044-AC57-309B-C3E2C0FBE7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22" t="27872" r="4448" b="41657"/>
          <a:stretch/>
        </p:blipFill>
        <p:spPr>
          <a:xfrm>
            <a:off x="552226" y="4892041"/>
            <a:ext cx="4270787" cy="1581374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3434331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9E929-902D-0D25-9B82-2B38E4218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1F71883-4B30-EB12-4503-34E56AECB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작곡 세미나를 듣고 할 수 있게 되는 것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2F9712-81EB-9DB9-14A5-28AD1136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192" y="2847332"/>
            <a:ext cx="2193611" cy="250219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F96BE-2F9A-B24E-EFF5-F01013A43937}"/>
              </a:ext>
            </a:extLst>
          </p:cNvPr>
          <p:cNvGrpSpPr/>
          <p:nvPr/>
        </p:nvGrpSpPr>
        <p:grpSpPr>
          <a:xfrm>
            <a:off x="347549" y="2754735"/>
            <a:ext cx="2141210" cy="2577044"/>
            <a:chOff x="1582928" y="3165175"/>
            <a:chExt cx="2520073" cy="303302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DB72B28-89DB-1B87-01B4-577D69D4D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6904" y="3165175"/>
              <a:ext cx="1806097" cy="303302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245897E-CCF5-8548-7C0B-F92013C56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2928" y="3593280"/>
              <a:ext cx="723963" cy="2484335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6853829-D390-A7DD-820D-4620A4FCAD2F}"/>
              </a:ext>
            </a:extLst>
          </p:cNvPr>
          <p:cNvGrpSpPr/>
          <p:nvPr/>
        </p:nvGrpSpPr>
        <p:grpSpPr>
          <a:xfrm>
            <a:off x="6080129" y="2769117"/>
            <a:ext cx="2193611" cy="2562661"/>
            <a:chOff x="8947365" y="3096818"/>
            <a:chExt cx="2563620" cy="299492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59B72A5-AA69-F05F-C91B-1BB3D8F10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74406" y="3096818"/>
              <a:ext cx="1836579" cy="299492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69C2237-64EB-38DF-CE6E-08811657A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47365" y="3493766"/>
              <a:ext cx="731583" cy="2530059"/>
            </a:xfrm>
            <a:prstGeom prst="rect">
              <a:avLst/>
            </a:prstGeom>
          </p:spPr>
        </p:pic>
      </p:grp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003B0F8D-D52B-4899-6E10-C1E99F8FAF58}"/>
              </a:ext>
            </a:extLst>
          </p:cNvPr>
          <p:cNvSpPr/>
          <p:nvPr/>
        </p:nvSpPr>
        <p:spPr>
          <a:xfrm>
            <a:off x="2593452" y="3994119"/>
            <a:ext cx="560315" cy="4713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1F853371-E77B-B9E6-73DA-3B51B94DE202}"/>
              </a:ext>
            </a:extLst>
          </p:cNvPr>
          <p:cNvSpPr/>
          <p:nvPr/>
        </p:nvSpPr>
        <p:spPr>
          <a:xfrm>
            <a:off x="5481232" y="3994119"/>
            <a:ext cx="560315" cy="4713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678527-F980-9293-133A-64A26FCC8858}"/>
              </a:ext>
            </a:extLst>
          </p:cNvPr>
          <p:cNvSpPr txBox="1"/>
          <p:nvPr/>
        </p:nvSpPr>
        <p:spPr>
          <a:xfrm>
            <a:off x="8586368" y="3503378"/>
            <a:ext cx="2858906" cy="10772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10</a:t>
            </a:r>
            <a:r>
              <a:rPr lang="ko-KR" altLang="en-US" sz="32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주차</a:t>
            </a:r>
            <a:endParaRPr lang="en-US" altLang="ko-KR" sz="32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  <a:p>
            <a:pPr algn="ctr"/>
            <a:r>
              <a:rPr lang="ko-KR" altLang="en-US" sz="3200" dirty="0">
                <a:solidFill>
                  <a:schemeClr val="tx1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피아노 반주 만들기</a:t>
            </a:r>
          </a:p>
        </p:txBody>
      </p:sp>
    </p:spTree>
    <p:extLst>
      <p:ext uri="{BB962C8B-B14F-4D97-AF65-F5344CB8AC3E}">
        <p14:creationId xmlns:p14="http://schemas.microsoft.com/office/powerpoint/2010/main" val="1844066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9D2D4-61F4-DEAE-B34A-2BEE765FD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4EB9D84-EC9F-5A86-65AB-88F94F822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작곡 세미나에서 알려주지 않는 것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0DA954C-F114-94C8-A31B-02887F2A2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ko-KR" altLang="en-US" dirty="0"/>
              <a:t>악보의 음 읽는 법 </a:t>
            </a:r>
            <a:r>
              <a:rPr lang="en-US" altLang="ko-KR" dirty="0">
                <a:solidFill>
                  <a:schemeClr val="accent2"/>
                </a:solidFill>
              </a:rPr>
              <a:t>(prerequisite)</a:t>
            </a:r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노래 잘 부르는 법</a:t>
            </a:r>
            <a:r>
              <a:rPr lang="en-US" altLang="ko-KR" dirty="0"/>
              <a:t> / </a:t>
            </a:r>
            <a:r>
              <a:rPr lang="ko-KR" altLang="en-US" dirty="0"/>
              <a:t>발성법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악기 연주하는 법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 err="1"/>
              <a:t>디제잉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음악 </a:t>
            </a:r>
            <a:r>
              <a:rPr lang="ko-KR" altLang="en-US" dirty="0" err="1"/>
              <a:t>믹싱</a:t>
            </a:r>
            <a:r>
              <a:rPr lang="ko-KR" altLang="en-US" dirty="0"/>
              <a:t> 및 마스터링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음원 녹음 및 발매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재즈 화성학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대위법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69455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63E05C-DDA1-46BA-AF00-D0F88BFF5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작곡 도구 설치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314472-E7CA-4B77-89B9-5A9E8350FB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1756840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9300909-1D36-457D-B1EC-21BECCD72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사용할 도구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2D7CB14-52EF-4DD6-AF58-DBBE84EF2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Tuner </a:t>
            </a:r>
            <a:r>
              <a:rPr lang="ko-KR" altLang="en-US" dirty="0"/>
              <a:t>앱 </a:t>
            </a:r>
            <a:r>
              <a:rPr lang="en-US" altLang="ko-KR" dirty="0">
                <a:solidFill>
                  <a:schemeClr val="accent6"/>
                </a:solidFill>
              </a:rPr>
              <a:t>(1</a:t>
            </a:r>
            <a:r>
              <a:rPr lang="ko-KR" altLang="en-US" dirty="0">
                <a:solidFill>
                  <a:schemeClr val="accent6"/>
                </a:solidFill>
              </a:rPr>
              <a:t>주차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</a:p>
          <a:p>
            <a:r>
              <a:rPr lang="en-US" altLang="ko-KR" dirty="0" err="1"/>
              <a:t>NoteWorthy</a:t>
            </a:r>
            <a:r>
              <a:rPr lang="en-US" altLang="ko-KR" dirty="0"/>
              <a:t> Composer 2.5.2 [</a:t>
            </a:r>
            <a:r>
              <a:rPr lang="ko-KR" altLang="en-US" dirty="0"/>
              <a:t>또는 </a:t>
            </a:r>
            <a:r>
              <a:rPr lang="en-US" altLang="ko-KR" dirty="0" err="1"/>
              <a:t>MuseScore</a:t>
            </a:r>
            <a:r>
              <a:rPr lang="en-US" altLang="ko-KR" dirty="0"/>
              <a:t> 4.2.1] </a:t>
            </a:r>
            <a:r>
              <a:rPr lang="en-US" altLang="ko-KR" dirty="0">
                <a:solidFill>
                  <a:schemeClr val="accent6"/>
                </a:solidFill>
              </a:rPr>
              <a:t>(2, 3, 4, 8</a:t>
            </a:r>
            <a:r>
              <a:rPr lang="ko-KR" altLang="en-US" dirty="0">
                <a:solidFill>
                  <a:schemeClr val="accent6"/>
                </a:solidFill>
              </a:rPr>
              <a:t>주차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</a:p>
          <a:p>
            <a:r>
              <a:rPr lang="en-US" altLang="ko-KR" dirty="0" err="1"/>
              <a:t>FluidSynth</a:t>
            </a:r>
            <a:r>
              <a:rPr lang="en-US" altLang="ko-KR" dirty="0"/>
              <a:t> </a:t>
            </a:r>
            <a:r>
              <a:rPr lang="ko-KR" altLang="en-US" dirty="0"/>
              <a:t>및 사운드폰트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6"/>
                </a:solidFill>
              </a:rPr>
              <a:t>(6</a:t>
            </a:r>
            <a:r>
              <a:rPr lang="ko-KR" altLang="en-US" dirty="0">
                <a:solidFill>
                  <a:schemeClr val="accent6"/>
                </a:solidFill>
              </a:rPr>
              <a:t>주차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</a:p>
          <a:p>
            <a:r>
              <a:rPr lang="en-US" altLang="ko-KR" dirty="0"/>
              <a:t>Audacity 3.5.1 </a:t>
            </a:r>
            <a:r>
              <a:rPr lang="en-US" altLang="ko-KR" dirty="0">
                <a:solidFill>
                  <a:schemeClr val="accent6"/>
                </a:solidFill>
              </a:rPr>
              <a:t>(6</a:t>
            </a:r>
            <a:r>
              <a:rPr lang="ko-KR" altLang="en-US" dirty="0">
                <a:solidFill>
                  <a:schemeClr val="accent6"/>
                </a:solidFill>
              </a:rPr>
              <a:t>주차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작곡 도우미“ 프로그램 </a:t>
            </a:r>
            <a:r>
              <a:rPr lang="en-US" altLang="ko-KR" dirty="0">
                <a:solidFill>
                  <a:schemeClr val="accent6"/>
                </a:solidFill>
              </a:rPr>
              <a:t>(7</a:t>
            </a:r>
            <a:r>
              <a:rPr lang="ko-KR" altLang="en-US" dirty="0">
                <a:solidFill>
                  <a:schemeClr val="accent6"/>
                </a:solidFill>
              </a:rPr>
              <a:t>주차</a:t>
            </a:r>
            <a:r>
              <a:rPr lang="en-US" altLang="ko-KR" dirty="0">
                <a:solidFill>
                  <a:schemeClr val="accent6"/>
                </a:solidFill>
              </a:rPr>
              <a:t>; Windows </a:t>
            </a:r>
            <a:r>
              <a:rPr lang="ko-KR" altLang="en-US" dirty="0">
                <a:solidFill>
                  <a:schemeClr val="accent6"/>
                </a:solidFill>
              </a:rPr>
              <a:t>전용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</a:p>
          <a:p>
            <a:r>
              <a:rPr lang="en-US" altLang="ko-KR" dirty="0"/>
              <a:t>Rider 2023.3.3 [</a:t>
            </a:r>
            <a:r>
              <a:rPr lang="ko-KR" altLang="en-US" dirty="0"/>
              <a:t>또는 </a:t>
            </a:r>
            <a:r>
              <a:rPr lang="en-US" altLang="ko-KR" dirty="0"/>
              <a:t>Visual Studio 2022] </a:t>
            </a:r>
            <a:r>
              <a:rPr lang="en-US" altLang="ko-KR" dirty="0">
                <a:solidFill>
                  <a:schemeClr val="accent6"/>
                </a:solidFill>
              </a:rPr>
              <a:t>(9, 10</a:t>
            </a:r>
            <a:r>
              <a:rPr lang="ko-KR" altLang="en-US" dirty="0">
                <a:solidFill>
                  <a:schemeClr val="accent6"/>
                </a:solidFill>
              </a:rPr>
              <a:t>주차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</a:p>
          <a:p>
            <a:r>
              <a:rPr lang="en-US" altLang="ko-KR" dirty="0"/>
              <a:t>Python 3.11 </a:t>
            </a:r>
            <a:r>
              <a:rPr lang="en-US" altLang="ko-KR" dirty="0">
                <a:solidFill>
                  <a:schemeClr val="accent6"/>
                </a:solidFill>
              </a:rPr>
              <a:t>(9, 10</a:t>
            </a:r>
            <a:r>
              <a:rPr lang="ko-KR" altLang="en-US" dirty="0">
                <a:solidFill>
                  <a:schemeClr val="accent6"/>
                </a:solidFill>
              </a:rPr>
              <a:t>주차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세미나를 진행하면서 위 도구들을 계속 사용하게 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오늘 개인 노트북에 설치하시고</a:t>
            </a:r>
            <a:r>
              <a:rPr lang="en-US" altLang="ko-KR" dirty="0"/>
              <a:t>, </a:t>
            </a:r>
            <a:r>
              <a:rPr lang="ko-KR" altLang="en-US" dirty="0"/>
              <a:t>세미나가 열릴 때 노트북을 지참하시면 좋습니다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4240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5BDE9D-7E6C-4651-AF8B-28AB9CC61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Tuner </a:t>
            </a:r>
            <a:r>
              <a:rPr lang="ko-KR" altLang="en-US" dirty="0"/>
              <a:t>앱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7C68D8-EC33-4E20-9128-96F9EC06F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Tuner</a:t>
            </a:r>
          </a:p>
          <a:p>
            <a:pPr lvl="1"/>
            <a:r>
              <a:rPr lang="ko-KR" altLang="en-US" dirty="0"/>
              <a:t>정확한 음을 짚을 수 있도록 소리를 분석해 알려주는 도구</a:t>
            </a:r>
            <a:endParaRPr lang="en-US" altLang="ko-KR" dirty="0"/>
          </a:p>
          <a:p>
            <a:pPr lvl="1"/>
            <a:r>
              <a:rPr lang="ko-KR" altLang="en-US" dirty="0"/>
              <a:t>바로 다음 주인 </a:t>
            </a:r>
            <a:r>
              <a:rPr lang="en-US" altLang="ko-KR" dirty="0"/>
              <a:t>1</a:t>
            </a:r>
            <a:r>
              <a:rPr lang="ko-KR" altLang="en-US" dirty="0"/>
              <a:t>주차에 사용합니다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휴대폰 앱 스토어에서 </a:t>
            </a:r>
            <a:r>
              <a:rPr lang="en-US" altLang="ko-KR" dirty="0"/>
              <a:t>“</a:t>
            </a:r>
            <a:r>
              <a:rPr lang="ko-KR" altLang="en-US" dirty="0"/>
              <a:t>튜너</a:t>
            </a:r>
            <a:r>
              <a:rPr lang="en-US" altLang="ko-KR" dirty="0"/>
              <a:t>”</a:t>
            </a:r>
            <a:r>
              <a:rPr lang="ko-KR" altLang="en-US" dirty="0"/>
              <a:t>를 검색하여 앱을 설치합니다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Android</a:t>
            </a:r>
            <a:r>
              <a:rPr lang="ko-KR" altLang="en-US" dirty="0"/>
              <a:t>에서는 사진의 </a:t>
            </a:r>
            <a:r>
              <a:rPr lang="en-US" altLang="ko-KR" dirty="0" err="1"/>
              <a:t>Soundcorset</a:t>
            </a:r>
            <a:r>
              <a:rPr lang="en-US" altLang="ko-KR" dirty="0"/>
              <a:t> tuner</a:t>
            </a:r>
            <a:r>
              <a:rPr lang="ko-KR" altLang="en-US" dirty="0"/>
              <a:t> 앱을 추천합니다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광고 적은 듯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</a:p>
          <a:p>
            <a:pPr lvl="1"/>
            <a:r>
              <a:rPr lang="en-US" altLang="ko-KR" dirty="0"/>
              <a:t>iOS</a:t>
            </a:r>
            <a:r>
              <a:rPr lang="ko-KR" altLang="en-US" dirty="0"/>
              <a:t>의 경우에도 비슷한 앱들이 있을 겁니다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튜너</a:t>
            </a:r>
            <a:r>
              <a:rPr lang="en-US" altLang="ko-KR" dirty="0"/>
              <a:t>” </a:t>
            </a:r>
            <a:r>
              <a:rPr lang="ko-KR" altLang="en-US" dirty="0"/>
              <a:t>기능에 들어가 마이크 사용을 허용하고</a:t>
            </a:r>
            <a:br>
              <a:rPr lang="en-US" altLang="ko-KR" dirty="0"/>
            </a:br>
            <a:r>
              <a:rPr lang="ko-KR" altLang="en-US" dirty="0"/>
              <a:t>아무 음을 내보세요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41257C5-8DC8-2F1E-662A-968F8D086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440" y="258166"/>
            <a:ext cx="3329836" cy="17389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591F05B-3EDB-0F7D-C62F-210AE71EB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7034" y="247408"/>
            <a:ext cx="3329835" cy="636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67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ACE81-1302-C86D-1301-75CF6E96B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9236BB-497E-4144-0868-3B4FF7C8E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NWC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86864A-C003-0C28-8A3E-FF0F7CB31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NoteWorthy</a:t>
            </a:r>
            <a:r>
              <a:rPr lang="en-US" altLang="ko-KR" dirty="0"/>
              <a:t> Composer 2.5.2</a:t>
            </a:r>
          </a:p>
          <a:p>
            <a:pPr lvl="1"/>
            <a:r>
              <a:rPr lang="ko-KR" altLang="en-US" dirty="0"/>
              <a:t>악보와 </a:t>
            </a:r>
            <a:r>
              <a:rPr lang="en-US" altLang="ko-KR" dirty="0"/>
              <a:t>MIDI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디지털 음악</a:t>
            </a:r>
            <a:r>
              <a:rPr lang="en-US" altLang="ko-KR" dirty="0">
                <a:solidFill>
                  <a:schemeClr val="accent6"/>
                </a:solidFill>
              </a:rPr>
              <a:t>) </a:t>
            </a:r>
            <a:r>
              <a:rPr lang="ko-KR" altLang="en-US" dirty="0"/>
              <a:t>파일을 만들 때 사용하는 작곡 도구</a:t>
            </a:r>
            <a:endParaRPr lang="en-US" altLang="ko-KR" dirty="0"/>
          </a:p>
          <a:p>
            <a:pPr lvl="1"/>
            <a:r>
              <a:rPr lang="en-US" altLang="ko-KR" dirty="0"/>
              <a:t>Windows</a:t>
            </a:r>
            <a:r>
              <a:rPr lang="ko-KR" altLang="en-US" dirty="0"/>
              <a:t>에서만 돌아갑니다</a:t>
            </a:r>
            <a:r>
              <a:rPr lang="en-US" altLang="ko-KR" dirty="0"/>
              <a:t>.</a:t>
            </a:r>
          </a:p>
          <a:p>
            <a:r>
              <a:rPr lang="ko-KR" altLang="en-US" dirty="0">
                <a:solidFill>
                  <a:schemeClr val="accent2"/>
                </a:solidFill>
              </a:rPr>
              <a:t>버전이 매우 중요합니다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</a:p>
          <a:p>
            <a:pPr lvl="1"/>
            <a:r>
              <a:rPr lang="en-US" altLang="ko-KR" dirty="0"/>
              <a:t>2.5.2</a:t>
            </a:r>
            <a:r>
              <a:rPr lang="ko-KR" altLang="en-US" dirty="0"/>
              <a:t>는 예전 버전으로</a:t>
            </a:r>
            <a:r>
              <a:rPr lang="en-US" altLang="ko-KR" dirty="0"/>
              <a:t>, </a:t>
            </a:r>
            <a:r>
              <a:rPr lang="ko-KR" altLang="en-US" dirty="0"/>
              <a:t>당시에는 무료로 사용할 수 있는 프로그램이었습니다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그러나 최신 버전인 </a:t>
            </a:r>
            <a:r>
              <a:rPr lang="en-US" altLang="ko-KR" dirty="0"/>
              <a:t>2.75</a:t>
            </a:r>
            <a:r>
              <a:rPr lang="ko-KR" altLang="en-US" dirty="0"/>
              <a:t>를 받게 되면 파일 저장이 유료 기능입니다</a:t>
            </a:r>
            <a:r>
              <a:rPr lang="en-US" altLang="ko-KR" dirty="0"/>
              <a:t>…</a:t>
            </a:r>
          </a:p>
          <a:p>
            <a:r>
              <a:rPr lang="ko-KR" altLang="en-US" dirty="0">
                <a:solidFill>
                  <a:schemeClr val="accent2"/>
                </a:solidFill>
              </a:rPr>
              <a:t>공식 홈페이지가 </a:t>
            </a:r>
            <a:r>
              <a:rPr lang="ko-KR" altLang="en-US" b="1" dirty="0">
                <a:solidFill>
                  <a:schemeClr val="accent2"/>
                </a:solidFill>
              </a:rPr>
              <a:t>아닌</a:t>
            </a:r>
            <a:r>
              <a:rPr lang="ko-KR" altLang="en-US" dirty="0">
                <a:solidFill>
                  <a:schemeClr val="accent2"/>
                </a:solidFill>
              </a:rPr>
              <a:t> 곳에서 버전 </a:t>
            </a:r>
            <a:r>
              <a:rPr lang="en-US" altLang="ko-KR" dirty="0">
                <a:solidFill>
                  <a:schemeClr val="accent2"/>
                </a:solidFill>
              </a:rPr>
              <a:t>2.5</a:t>
            </a:r>
            <a:r>
              <a:rPr lang="ko-KR" altLang="en-US" dirty="0">
                <a:solidFill>
                  <a:schemeClr val="accent2"/>
                </a:solidFill>
              </a:rPr>
              <a:t>를 다운로드하시기 바랍니다</a:t>
            </a:r>
            <a:r>
              <a:rPr lang="en-US" altLang="ko-KR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  <a:hlinkClick r:id="rId2"/>
              </a:rPr>
              <a:t>https://m.blog.naver.com/tlxm7/50169779245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ko-KR" altLang="en-US" dirty="0"/>
              <a:t>파일 이름 맨 앞에 있는 </a:t>
            </a:r>
            <a:r>
              <a:rPr lang="en-US" altLang="ko-KR" dirty="0"/>
              <a:t>1, 2, 3</a:t>
            </a:r>
            <a:r>
              <a:rPr lang="ko-KR" altLang="en-US" dirty="0"/>
              <a:t>번을 </a:t>
            </a:r>
            <a:r>
              <a:rPr lang="ko-KR" altLang="en-US" b="1" dirty="0">
                <a:solidFill>
                  <a:schemeClr val="accent2"/>
                </a:solidFill>
              </a:rPr>
              <a:t>순서대로</a:t>
            </a:r>
            <a:r>
              <a:rPr lang="en-US" altLang="ko-KR" b="1" dirty="0">
                <a:solidFill>
                  <a:schemeClr val="accent2"/>
                </a:solidFill>
              </a:rPr>
              <a:t>!</a:t>
            </a:r>
            <a:r>
              <a:rPr lang="en-US" altLang="ko-KR" dirty="0"/>
              <a:t> </a:t>
            </a:r>
            <a:r>
              <a:rPr lang="ko-KR" altLang="en-US" dirty="0"/>
              <a:t>설치하시면 됩니다</a:t>
            </a:r>
            <a:r>
              <a:rPr lang="en-US" altLang="ko-KR" dirty="0"/>
              <a:t>.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en-US" altLang="ko-KR" dirty="0">
                <a:solidFill>
                  <a:schemeClr val="accent6"/>
                </a:solidFill>
              </a:rPr>
              <a:t>(4</a:t>
            </a:r>
            <a:r>
              <a:rPr lang="ko-KR" altLang="en-US" dirty="0">
                <a:solidFill>
                  <a:schemeClr val="accent6"/>
                </a:solidFill>
              </a:rPr>
              <a:t>는 한글판 설치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</a:p>
          <a:p>
            <a:r>
              <a:rPr lang="ko-KR" altLang="en-US" dirty="0"/>
              <a:t>한글판 설치는</a:t>
            </a:r>
            <a:r>
              <a:rPr lang="en-US" altLang="ko-KR" dirty="0"/>
              <a:t> </a:t>
            </a:r>
            <a:r>
              <a:rPr lang="ko-KR" altLang="en-US" dirty="0"/>
              <a:t>선택 사항이며</a:t>
            </a:r>
            <a:r>
              <a:rPr lang="en-US" altLang="ko-KR" dirty="0"/>
              <a:t>, </a:t>
            </a:r>
            <a:r>
              <a:rPr lang="ko-KR" altLang="en-US" dirty="0"/>
              <a:t>저는 영어판으로 설명할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5479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5BDE9D-7E6C-4651-AF8B-28AB9CC61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 컴퓨터는 </a:t>
            </a:r>
            <a:r>
              <a:rPr lang="en-US" altLang="ko-KR" dirty="0"/>
              <a:t>macOS</a:t>
            </a:r>
            <a:r>
              <a:rPr lang="ko-KR" altLang="en-US" dirty="0"/>
              <a:t>에요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7C68D8-EC33-4E20-9128-96F9EC06F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NoteWorthy</a:t>
            </a:r>
            <a:r>
              <a:rPr lang="en-US" altLang="ko-KR" dirty="0"/>
              <a:t> Composer 2</a:t>
            </a:r>
            <a:r>
              <a:rPr lang="ko-KR" altLang="en-US" dirty="0"/>
              <a:t> 대신 </a:t>
            </a:r>
            <a:r>
              <a:rPr lang="en-US" altLang="ko-KR" dirty="0" err="1"/>
              <a:t>MuseScore</a:t>
            </a:r>
            <a:r>
              <a:rPr lang="ko-KR" altLang="en-US" dirty="0"/>
              <a:t>를 사용할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MuseScore</a:t>
            </a:r>
            <a:r>
              <a:rPr lang="en-US" altLang="ko-KR" dirty="0"/>
              <a:t> 4.2.1</a:t>
            </a:r>
          </a:p>
          <a:p>
            <a:pPr lvl="1"/>
            <a:r>
              <a:rPr lang="en-US" altLang="ko-KR" dirty="0"/>
              <a:t>NWC</a:t>
            </a:r>
            <a:r>
              <a:rPr lang="ko-KR" altLang="en-US" dirty="0"/>
              <a:t>보다 훨씬 더 많은 기능을 가진 오픈소스 악보 작성 도구</a:t>
            </a:r>
            <a:endParaRPr lang="en-US" altLang="ko-KR" dirty="0"/>
          </a:p>
          <a:p>
            <a:pPr lvl="1"/>
            <a:r>
              <a:rPr lang="en-US" altLang="ko-KR" dirty="0"/>
              <a:t>Windows, macOS, Linux </a:t>
            </a:r>
            <a:r>
              <a:rPr lang="ko-KR" altLang="en-US" dirty="0"/>
              <a:t>등 다양한 운영체제 지원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https://musescore.org/ko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그러나 </a:t>
            </a:r>
            <a:r>
              <a:rPr lang="en-US" altLang="ko-KR" dirty="0" err="1"/>
              <a:t>MuseScore</a:t>
            </a:r>
            <a:r>
              <a:rPr lang="ko-KR" altLang="en-US" dirty="0"/>
              <a:t>를 사용하시면</a:t>
            </a:r>
            <a:r>
              <a:rPr lang="en-US" altLang="ko-KR" dirty="0"/>
              <a:t> </a:t>
            </a:r>
            <a:r>
              <a:rPr lang="ko-KR" altLang="en-US" dirty="0"/>
              <a:t>악보 작성법이 </a:t>
            </a:r>
            <a:r>
              <a:rPr lang="en-US" altLang="ko-KR" dirty="0"/>
              <a:t>NWC</a:t>
            </a:r>
            <a:r>
              <a:rPr lang="ko-KR" altLang="en-US" dirty="0"/>
              <a:t>와 많이 다릅니다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이 세미나에서는 </a:t>
            </a:r>
            <a:r>
              <a:rPr lang="en-US" altLang="ko-KR" dirty="0">
                <a:solidFill>
                  <a:schemeClr val="accent2"/>
                </a:solidFill>
              </a:rPr>
              <a:t>NWC </a:t>
            </a:r>
            <a:r>
              <a:rPr lang="ko-KR" altLang="en-US" dirty="0">
                <a:solidFill>
                  <a:schemeClr val="accent2"/>
                </a:solidFill>
              </a:rPr>
              <a:t>기준으로 설명합니다</a:t>
            </a:r>
            <a:r>
              <a:rPr lang="en-US" altLang="ko-KR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altLang="ko-KR" dirty="0" err="1"/>
              <a:t>MuseScore</a:t>
            </a:r>
            <a:r>
              <a:rPr lang="en-US" altLang="ko-KR" dirty="0"/>
              <a:t> </a:t>
            </a:r>
            <a:r>
              <a:rPr lang="ko-KR" altLang="en-US" dirty="0"/>
              <a:t>사용하실 분들은 따로 사용법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음표 입력</a:t>
            </a:r>
            <a:r>
              <a:rPr lang="en-US" altLang="ko-KR" dirty="0">
                <a:solidFill>
                  <a:schemeClr val="accent6"/>
                </a:solidFill>
              </a:rPr>
              <a:t>, </a:t>
            </a:r>
            <a:r>
              <a:rPr lang="ko-KR" altLang="en-US" dirty="0">
                <a:solidFill>
                  <a:schemeClr val="accent6"/>
                </a:solidFill>
              </a:rPr>
              <a:t>화음 입력</a:t>
            </a:r>
            <a:r>
              <a:rPr lang="en-US" altLang="ko-KR" dirty="0">
                <a:solidFill>
                  <a:schemeClr val="accent6"/>
                </a:solidFill>
              </a:rPr>
              <a:t>, </a:t>
            </a:r>
            <a:r>
              <a:rPr lang="ko-KR" altLang="en-US" dirty="0">
                <a:solidFill>
                  <a:schemeClr val="accent6"/>
                </a:solidFill>
              </a:rPr>
              <a:t>음악 기호 입력 등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을 익혀 </a:t>
            </a:r>
            <a:r>
              <a:rPr lang="ko-KR" altLang="en-US" dirty="0" err="1"/>
              <a:t>오셔야</a:t>
            </a:r>
            <a:r>
              <a:rPr lang="ko-KR" altLang="en-US" dirty="0"/>
              <a:t> 세미나 진행에 어려움이 없습니다</a:t>
            </a:r>
            <a:r>
              <a:rPr lang="en-US" altLang="ko-KR" dirty="0"/>
              <a:t>. </a:t>
            </a:r>
            <a:r>
              <a:rPr lang="ko-KR" altLang="en-US" b="1" dirty="0">
                <a:solidFill>
                  <a:schemeClr val="accent2"/>
                </a:solidFill>
              </a:rPr>
              <a:t>숙제입니다</a:t>
            </a:r>
            <a:r>
              <a:rPr lang="en-US" altLang="ko-KR" b="1" dirty="0">
                <a:solidFill>
                  <a:schemeClr val="accent2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39315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415E48-38EE-E8E3-B1A8-D16EF4EE9EB2}"/>
              </a:ext>
            </a:extLst>
          </p:cNvPr>
          <p:cNvSpPr txBox="1"/>
          <p:nvPr/>
        </p:nvSpPr>
        <p:spPr>
          <a:xfrm>
            <a:off x="1463040" y="888741"/>
            <a:ext cx="3463963" cy="10772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저는 음악에 대해 잘 모르는데</a:t>
            </a:r>
            <a:r>
              <a:rPr lang="en-US" altLang="ko-KR" sz="32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, </a:t>
            </a:r>
            <a:r>
              <a:rPr lang="ko-KR" altLang="en-US" sz="32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들어도 괜찮을까요</a:t>
            </a:r>
            <a:r>
              <a:rPr lang="en-US" altLang="ko-KR" sz="32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?</a:t>
            </a:r>
            <a:endParaRPr lang="ko-KR" altLang="en-US" sz="32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B64A86-A566-59B2-91E5-E4D83C386544}"/>
              </a:ext>
            </a:extLst>
          </p:cNvPr>
          <p:cNvSpPr txBox="1"/>
          <p:nvPr/>
        </p:nvSpPr>
        <p:spPr>
          <a:xfrm>
            <a:off x="7575176" y="1277825"/>
            <a:ext cx="2958352" cy="10772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게임 배경음악을 직접 만들어 보고 싶어요</a:t>
            </a:r>
            <a:r>
              <a:rPr lang="en-US" altLang="ko-KR" sz="32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!</a:t>
            </a:r>
            <a:endParaRPr lang="ko-KR" altLang="en-US" sz="32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F802D5-489D-C14B-B052-9436C6A2632C}"/>
              </a:ext>
            </a:extLst>
          </p:cNvPr>
          <p:cNvSpPr txBox="1"/>
          <p:nvPr/>
        </p:nvSpPr>
        <p:spPr>
          <a:xfrm>
            <a:off x="4520005" y="2644170"/>
            <a:ext cx="2958352" cy="156966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예전부터 작곡을 해보고는 싶었는데 너무 막막하더라고요</a:t>
            </a:r>
            <a:r>
              <a:rPr lang="en-US" altLang="ko-KR" sz="32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…</a:t>
            </a:r>
            <a:endParaRPr lang="ko-KR" altLang="en-US" sz="32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00FAEF-B04F-AA25-1ECA-F94BECF584E3}"/>
              </a:ext>
            </a:extLst>
          </p:cNvPr>
          <p:cNvSpPr txBox="1"/>
          <p:nvPr/>
        </p:nvSpPr>
        <p:spPr>
          <a:xfrm>
            <a:off x="1081145" y="4353433"/>
            <a:ext cx="2958352" cy="107721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이 세미나를 들으면 무엇을 할 수 있게 되나요</a:t>
            </a:r>
            <a:r>
              <a:rPr lang="en-US" altLang="ko-KR" sz="32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?</a:t>
            </a:r>
            <a:endParaRPr lang="ko-KR" altLang="en-US" sz="32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17729A-DCED-F2E4-0DB9-895521940173}"/>
              </a:ext>
            </a:extLst>
          </p:cNvPr>
          <p:cNvSpPr txBox="1"/>
          <p:nvPr/>
        </p:nvSpPr>
        <p:spPr>
          <a:xfrm>
            <a:off x="8236774" y="4510549"/>
            <a:ext cx="2958352" cy="15696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음악을 좋아해서 사람들과 음악 이야기를 하면 재미있을 것 같아요</a:t>
            </a:r>
            <a:r>
              <a:rPr lang="en-US" altLang="ko-KR" sz="32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!</a:t>
            </a:r>
            <a:endParaRPr lang="ko-KR" altLang="en-US" sz="32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710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7C998-559B-67D0-01B3-1012ED0C6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30FFC5-33EE-1E48-A2AF-AA3D7ABAA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FluidSynth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E0E436-DA7B-B2B2-1808-CDB2F147A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1900" dirty="0" err="1"/>
              <a:t>FluidSynth</a:t>
            </a:r>
            <a:r>
              <a:rPr lang="en-US" altLang="ko-KR" sz="1900" dirty="0"/>
              <a:t> 2.3.4</a:t>
            </a:r>
          </a:p>
          <a:p>
            <a:pPr lvl="1"/>
            <a:r>
              <a:rPr lang="en-US" altLang="ko-KR" sz="1700" dirty="0"/>
              <a:t>MIDI</a:t>
            </a:r>
            <a:r>
              <a:rPr lang="ko-KR" altLang="en-US" sz="1700" dirty="0"/>
              <a:t> 악보에 사운드폰트를 입혀 오디오 신호로 변환하는 </a:t>
            </a:r>
            <a:r>
              <a:rPr lang="ko-KR" altLang="en-US" sz="1700" dirty="0" err="1"/>
              <a:t>신디사이징</a:t>
            </a:r>
            <a:r>
              <a:rPr lang="ko-KR" altLang="en-US" sz="1700" dirty="0"/>
              <a:t> 도구</a:t>
            </a:r>
            <a:endParaRPr lang="en-US" altLang="ko-KR" sz="1700" dirty="0"/>
          </a:p>
          <a:p>
            <a:pPr lvl="1"/>
            <a:r>
              <a:rPr lang="ko-KR" altLang="en-US" sz="1700" dirty="0"/>
              <a:t>컴퓨터 음악이 예쁘고 자연스러운 소리로 들리게 하는 데 필요합니다</a:t>
            </a:r>
            <a:r>
              <a:rPr lang="en-US" altLang="ko-KR" sz="1700" dirty="0"/>
              <a:t>.</a:t>
            </a:r>
          </a:p>
          <a:p>
            <a:r>
              <a:rPr lang="ko-KR" altLang="en-US" sz="1900" dirty="0"/>
              <a:t>설치 방법</a:t>
            </a:r>
            <a:endParaRPr lang="en-US" altLang="ko-KR" sz="1900" dirty="0"/>
          </a:p>
          <a:p>
            <a:pPr lvl="1"/>
            <a:r>
              <a:rPr lang="en-US" altLang="ko-KR" sz="1600" dirty="0">
                <a:hlinkClick r:id="rId3"/>
              </a:rPr>
              <a:t>https://github.com/FluidSynth/fluidsynth/wiki/Download</a:t>
            </a:r>
            <a:endParaRPr lang="en-US" altLang="ko-KR" sz="1600" dirty="0"/>
          </a:p>
          <a:p>
            <a:pPr lvl="1"/>
            <a:r>
              <a:rPr lang="en-US" altLang="ko-KR" sz="1600" dirty="0"/>
              <a:t>Windows</a:t>
            </a:r>
          </a:p>
          <a:p>
            <a:pPr marL="891540" lvl="2" indent="-342900">
              <a:buFont typeface="+mj-lt"/>
              <a:buAutoNum type="arabicPeriod"/>
            </a:pPr>
            <a:r>
              <a:rPr lang="ko-KR" altLang="en-US" sz="1400" dirty="0"/>
              <a:t>터미널 앱이 없는 경우 </a:t>
            </a:r>
            <a:r>
              <a:rPr lang="en-US" altLang="ko-KR" sz="1400" dirty="0"/>
              <a:t>Microsoft Store</a:t>
            </a:r>
            <a:r>
              <a:rPr lang="ko-KR" altLang="en-US" sz="1400" dirty="0"/>
              <a:t>에서 </a:t>
            </a:r>
            <a:r>
              <a:rPr lang="en-US" altLang="ko-KR" sz="1400" dirty="0"/>
              <a:t>‘Windows Terminal’</a:t>
            </a:r>
            <a:r>
              <a:rPr lang="ko-KR" altLang="en-US" sz="1400" dirty="0"/>
              <a:t>을</a:t>
            </a:r>
            <a:r>
              <a:rPr lang="en-US" altLang="ko-KR" sz="1400" dirty="0"/>
              <a:t> </a:t>
            </a:r>
            <a:r>
              <a:rPr lang="ko-KR" altLang="en-US" sz="1400" dirty="0"/>
              <a:t>검색하여 설치합니다</a:t>
            </a:r>
            <a:r>
              <a:rPr lang="en-US" altLang="ko-KR" sz="1400" dirty="0"/>
              <a:t>.</a:t>
            </a:r>
          </a:p>
          <a:p>
            <a:pPr marL="891540" lvl="2" indent="-342900">
              <a:buFont typeface="+mj-lt"/>
              <a:buAutoNum type="arabicPeriod"/>
            </a:pPr>
            <a:r>
              <a:rPr lang="ko-KR" altLang="en-US" sz="1400" dirty="0"/>
              <a:t>터미널</a:t>
            </a:r>
            <a:r>
              <a:rPr lang="en-US" altLang="ko-KR" sz="1400" dirty="0">
                <a:solidFill>
                  <a:schemeClr val="accent6"/>
                </a:solidFill>
              </a:rPr>
              <a:t>(PowerShell)</a:t>
            </a:r>
            <a:r>
              <a:rPr lang="ko-KR" altLang="en-US" sz="1400" dirty="0"/>
              <a:t>을 </a:t>
            </a:r>
            <a:r>
              <a:rPr lang="ko-KR" altLang="en-US" sz="1400" dirty="0" err="1"/>
              <a:t>우클릭하여</a:t>
            </a:r>
            <a:r>
              <a:rPr lang="ko-KR" altLang="en-US" sz="1400" dirty="0"/>
              <a:t> </a:t>
            </a:r>
            <a:r>
              <a:rPr lang="en-US" altLang="ko-KR" sz="1400" dirty="0"/>
              <a:t>‘</a:t>
            </a:r>
            <a:r>
              <a:rPr lang="ko-KR" altLang="en-US" sz="1400" dirty="0"/>
              <a:t>관리자 권한으로 실행</a:t>
            </a:r>
            <a:r>
              <a:rPr lang="en-US" altLang="ko-KR" sz="1400" dirty="0"/>
              <a:t>’</a:t>
            </a:r>
            <a:r>
              <a:rPr lang="ko-KR" altLang="en-US" sz="1400" dirty="0"/>
              <a:t>합니다</a:t>
            </a:r>
            <a:r>
              <a:rPr lang="en-US" altLang="ko-KR" sz="1400" dirty="0"/>
              <a:t>.</a:t>
            </a:r>
          </a:p>
          <a:p>
            <a:pPr marL="891540" lvl="2" indent="-342900">
              <a:buFont typeface="+mj-lt"/>
              <a:buAutoNum type="arabicPeriod"/>
            </a:pPr>
            <a:r>
              <a:rPr lang="en-US" altLang="ko-KR" sz="1400" b="0" i="0" dirty="0" err="1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winget</a:t>
            </a:r>
            <a:r>
              <a:rPr lang="en-US" altLang="ko-KR" sz="1400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 install </a:t>
            </a:r>
            <a:r>
              <a:rPr lang="en-US" altLang="ko-KR" sz="1400" b="0" i="0" dirty="0" err="1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Chocolatey.Chocolatey</a:t>
            </a:r>
            <a:r>
              <a:rPr lang="en-US" altLang="ko-KR" sz="1400" dirty="0">
                <a:solidFill>
                  <a:schemeClr val="accent4"/>
                </a:solidFill>
                <a:latin typeface="+mn-ea"/>
              </a:rPr>
              <a:t> </a:t>
            </a:r>
            <a:r>
              <a:rPr lang="ko-KR" altLang="en-US" sz="1400" dirty="0"/>
              <a:t>를 입력합니다</a:t>
            </a:r>
            <a:r>
              <a:rPr lang="en-US" altLang="ko-KR" sz="1400" dirty="0"/>
              <a:t>.</a:t>
            </a:r>
          </a:p>
          <a:p>
            <a:pPr marL="891540" lvl="2" indent="-342900">
              <a:buFont typeface="+mj-lt"/>
              <a:buAutoNum type="arabicPeriod"/>
            </a:pPr>
            <a:r>
              <a:rPr lang="en-US" altLang="ko-KR" sz="1400" dirty="0" err="1">
                <a:solidFill>
                  <a:schemeClr val="accent4"/>
                </a:solidFill>
                <a:latin typeface="Consolas" panose="020B0609020204030204" pitchFamily="49" charset="0"/>
              </a:rPr>
              <a:t>choco</a:t>
            </a:r>
            <a:r>
              <a:rPr lang="en-US" altLang="ko-KR" sz="1400" dirty="0">
                <a:solidFill>
                  <a:schemeClr val="accent4"/>
                </a:solidFill>
                <a:latin typeface="Consolas" panose="020B0609020204030204" pitchFamily="49" charset="0"/>
              </a:rPr>
              <a:t> install </a:t>
            </a:r>
            <a:r>
              <a:rPr lang="en-US" altLang="ko-KR" sz="1400" dirty="0" err="1">
                <a:solidFill>
                  <a:schemeClr val="accent4"/>
                </a:solidFill>
                <a:latin typeface="Consolas" panose="020B0609020204030204" pitchFamily="49" charset="0"/>
              </a:rPr>
              <a:t>fluidsynth</a:t>
            </a:r>
            <a:r>
              <a:rPr lang="en-US" altLang="ko-KR" sz="1400" dirty="0">
                <a:solidFill>
                  <a:schemeClr val="accent4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400" dirty="0"/>
              <a:t>를 입력합니다</a:t>
            </a:r>
            <a:r>
              <a:rPr lang="en-US" altLang="ko-KR" sz="1400" dirty="0"/>
              <a:t>.</a:t>
            </a:r>
          </a:p>
          <a:p>
            <a:pPr marL="891540" lvl="2" indent="-342900">
              <a:buFont typeface="+mj-lt"/>
              <a:buAutoNum type="arabicPeriod"/>
            </a:pPr>
            <a:r>
              <a:rPr lang="en-US" altLang="ko-KR" sz="1400" dirty="0"/>
              <a:t>“Do you want to run the script?” </a:t>
            </a:r>
            <a:r>
              <a:rPr lang="ko-KR" altLang="en-US" sz="1400" dirty="0"/>
              <a:t>와 같은 메시지가 나오면  </a:t>
            </a:r>
            <a:r>
              <a:rPr lang="en-US" altLang="ko-KR" sz="1400" dirty="0">
                <a:solidFill>
                  <a:schemeClr val="accent2"/>
                </a:solidFill>
              </a:rPr>
              <a:t>Y</a:t>
            </a:r>
            <a:r>
              <a:rPr lang="en-US" altLang="ko-KR" sz="1400" dirty="0"/>
              <a:t> </a:t>
            </a:r>
            <a:r>
              <a:rPr lang="ko-KR" altLang="en-US" sz="1400" dirty="0"/>
              <a:t>를 입력합니다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600" dirty="0"/>
              <a:t>macOS</a:t>
            </a:r>
          </a:p>
          <a:p>
            <a:pPr marL="891540" lvl="2" indent="-342900">
              <a:buFont typeface="+mj-lt"/>
              <a:buAutoNum type="arabicPeriod"/>
            </a:pPr>
            <a:r>
              <a:rPr lang="ko-KR" altLang="en-US" sz="1400" dirty="0"/>
              <a:t>터미널을 실행하고 </a:t>
            </a:r>
            <a:r>
              <a:rPr lang="en-US" altLang="ko-KR" sz="1400" dirty="0">
                <a:solidFill>
                  <a:schemeClr val="accent4"/>
                </a:solidFill>
                <a:latin typeface="Consolas" panose="020B0609020204030204" pitchFamily="49" charset="0"/>
              </a:rPr>
              <a:t>brew install </a:t>
            </a:r>
            <a:r>
              <a:rPr lang="en-US" altLang="ko-KR" sz="1400" dirty="0" err="1">
                <a:solidFill>
                  <a:schemeClr val="accent4"/>
                </a:solidFill>
                <a:latin typeface="Consolas" panose="020B0609020204030204" pitchFamily="49" charset="0"/>
              </a:rPr>
              <a:t>fluidsynth</a:t>
            </a:r>
            <a:r>
              <a:rPr lang="en-US" altLang="ko-KR" sz="1400" dirty="0">
                <a:solidFill>
                  <a:schemeClr val="accent4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400" dirty="0"/>
              <a:t>를 입력합니다</a:t>
            </a:r>
            <a:r>
              <a:rPr lang="en-US" altLang="ko-KR" sz="1400" dirty="0"/>
              <a:t>.</a:t>
            </a:r>
          </a:p>
          <a:p>
            <a:pPr marL="891540" lvl="2" indent="-342900">
              <a:buFont typeface="+mj-lt"/>
              <a:buAutoNum type="arabicPeriod"/>
            </a:pPr>
            <a:r>
              <a:rPr lang="ko-KR" altLang="en-US" sz="1400" dirty="0"/>
              <a:t>안내에 따라 설치합니다</a:t>
            </a:r>
            <a:r>
              <a:rPr lang="en-US" altLang="ko-KR" sz="1400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08591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81EC4-43EC-8C2F-6C02-A6FDF4786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85B6E4-077C-3930-89D0-93A0141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사운드폰트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65278C-9E0F-6792-2A5D-5B93F7E72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SoundFont</a:t>
            </a:r>
            <a:endParaRPr lang="en-US" altLang="ko-KR" dirty="0"/>
          </a:p>
          <a:p>
            <a:pPr lvl="1"/>
            <a:r>
              <a:rPr lang="en-US" altLang="ko-KR" dirty="0"/>
              <a:t>MIDI</a:t>
            </a:r>
            <a:r>
              <a:rPr lang="ko-KR" altLang="en-US" dirty="0"/>
              <a:t>로 재생하는 가상 악기의 소리를 정의하는 파일 형식</a:t>
            </a:r>
            <a:endParaRPr lang="en-US" altLang="ko-KR" dirty="0"/>
          </a:p>
          <a:p>
            <a:pPr lvl="1"/>
            <a:r>
              <a:rPr lang="en-US" altLang="ko-KR" dirty="0" err="1"/>
              <a:t>SoundFont</a:t>
            </a:r>
            <a:r>
              <a:rPr lang="en-US" altLang="ko-KR" dirty="0"/>
              <a:t>® is a registered trademark of Creative Technology Ltd.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설치 방법</a:t>
            </a:r>
            <a:endParaRPr lang="en-US" altLang="ko-KR" dirty="0"/>
          </a:p>
          <a:p>
            <a:pPr lvl="1"/>
            <a:r>
              <a:rPr lang="en-US" altLang="ko-KR" sz="1800" dirty="0">
                <a:hlinkClick r:id="rId6"/>
              </a:rPr>
              <a:t>https://member.keymusician.com/Member/FluidR3_GM/index.html</a:t>
            </a:r>
            <a:endParaRPr lang="en-US" altLang="ko-KR" sz="1800" dirty="0"/>
          </a:p>
          <a:p>
            <a:pPr lvl="1"/>
            <a:r>
              <a:rPr lang="en-US" altLang="ko-KR" sz="1800" b="0" i="0" u="sng" dirty="0">
                <a:effectLst/>
                <a:latin typeface="Arial, sans-serif"/>
                <a:ea typeface="Malgun Gothic" panose="020B0503020000020004" pitchFamily="50" charset="-127"/>
              </a:rPr>
              <a:t>Download FluidR3_GM </a:t>
            </a:r>
            <a:r>
              <a:rPr lang="en-US" altLang="ko-KR" sz="1800" b="0" i="0" u="sng" dirty="0" err="1">
                <a:effectLst/>
                <a:latin typeface="Arial, sans-serif"/>
                <a:ea typeface="Malgun Gothic" panose="020B0503020000020004" pitchFamily="50" charset="-127"/>
              </a:rPr>
              <a:t>Soundfont</a:t>
            </a:r>
            <a:r>
              <a:rPr lang="en-US" altLang="ko-KR" sz="1800" b="0" i="0" dirty="0">
                <a:effectLst/>
                <a:latin typeface="Arial, sans-serif"/>
                <a:ea typeface="Malgun Gothic" panose="020B0503020000020004" pitchFamily="50" charset="-127"/>
              </a:rPr>
              <a:t> </a:t>
            </a:r>
            <a:r>
              <a:rPr lang="ko-KR" altLang="en-US" sz="1800" b="0" i="0" dirty="0">
                <a:effectLst/>
                <a:latin typeface="+mn-ea"/>
              </a:rPr>
              <a:t>버튼을 눌러 </a:t>
            </a:r>
            <a:r>
              <a:rPr lang="en-US" altLang="ko-KR" sz="1800" dirty="0">
                <a:solidFill>
                  <a:schemeClr val="accent4"/>
                </a:solidFill>
              </a:rPr>
              <a:t>FluidR3_GM.sf2 </a:t>
            </a:r>
            <a:r>
              <a:rPr lang="ko-KR" altLang="en-US" sz="1800" dirty="0"/>
              <a:t>파일을 설치합니다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800" dirty="0"/>
              <a:t>설치한 사운드폰트 파일을 다운로드 폴더 말고 </a:t>
            </a:r>
            <a:r>
              <a:rPr lang="ko-KR" altLang="en-US" sz="1800" dirty="0">
                <a:solidFill>
                  <a:schemeClr val="accent2"/>
                </a:solidFill>
              </a:rPr>
              <a:t>기억할 수 있는 경로에 옮겨 놓습니다</a:t>
            </a:r>
            <a:r>
              <a:rPr lang="en-US" altLang="ko-KR" sz="1800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6" name="통통 미디">
            <a:hlinkClick r:id="" action="ppaction://media"/>
            <a:extLst>
              <a:ext uri="{FF2B5EF4-FFF2-40B4-BE49-F238E27FC236}">
                <a16:creationId xmlns:a16="http://schemas.microsoft.com/office/drawing/2014/main" id="{B541EEBB-DC7F-4DA5-878F-FB73851F68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958179" y="5314538"/>
            <a:ext cx="487363" cy="487363"/>
          </a:xfrm>
          <a:prstGeom prst="rect">
            <a:avLst/>
          </a:prstGeom>
        </p:spPr>
      </p:pic>
      <p:pic>
        <p:nvPicPr>
          <p:cNvPr id="7" name="통통 사운드폰트">
            <a:hlinkClick r:id="" action="ppaction://media"/>
            <a:extLst>
              <a:ext uri="{FF2B5EF4-FFF2-40B4-BE49-F238E27FC236}">
                <a16:creationId xmlns:a16="http://schemas.microsoft.com/office/drawing/2014/main" id="{C1C1B144-B6F1-18E7-AA24-A17F77B0CAB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089115" y="5314539"/>
            <a:ext cx="487363" cy="4873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936FE5-990D-0B62-7552-2CB4367DB48E}"/>
              </a:ext>
            </a:extLst>
          </p:cNvPr>
          <p:cNvSpPr txBox="1"/>
          <p:nvPr/>
        </p:nvSpPr>
        <p:spPr>
          <a:xfrm>
            <a:off x="1690909" y="5373553"/>
            <a:ext cx="2205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사운드폰트 적용 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A6B8B3-CD51-91BA-3ABB-FC19C262F1B2}"/>
              </a:ext>
            </a:extLst>
          </p:cNvPr>
          <p:cNvSpPr txBox="1"/>
          <p:nvPr/>
        </p:nvSpPr>
        <p:spPr>
          <a:xfrm>
            <a:off x="5923877" y="5373553"/>
            <a:ext cx="2205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사운드폰트 적용 후</a:t>
            </a:r>
          </a:p>
        </p:txBody>
      </p:sp>
    </p:spTree>
    <p:extLst>
      <p:ext uri="{BB962C8B-B14F-4D97-AF65-F5344CB8AC3E}">
        <p14:creationId xmlns:p14="http://schemas.microsoft.com/office/powerpoint/2010/main" val="1997520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67B27-65A4-45FD-924E-18E34945E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Audacity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611DD4-AB18-4D0C-B9AB-8E0C0F7D6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Audacity 3.5.1</a:t>
            </a:r>
            <a:endParaRPr lang="en-US" altLang="ko-KR" dirty="0"/>
          </a:p>
          <a:p>
            <a:pPr lvl="1"/>
            <a:r>
              <a:rPr lang="ko-KR" altLang="en-US" dirty="0"/>
              <a:t>소리를 녹음하거나 편집하는 디지털 오디오 워크스테이션</a:t>
            </a:r>
            <a:r>
              <a:rPr lang="en-US" altLang="ko-KR" dirty="0">
                <a:solidFill>
                  <a:schemeClr val="accent6"/>
                </a:solidFill>
              </a:rPr>
              <a:t>(DAW)</a:t>
            </a:r>
          </a:p>
          <a:p>
            <a:pPr lvl="1"/>
            <a:r>
              <a:rPr lang="ko-KR" altLang="en-US" dirty="0"/>
              <a:t>본 세미나에서는 컴퓨터 음악이 자연스럽게 들리도록 만들기 위해 사용합니다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오픈 소프트웨어이므로 공식 홈페이지에서 다운받을 수 있습니다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>
                <a:hlinkClick r:id="rId2"/>
              </a:rPr>
              <a:t>https://www.audacityteam.org/download/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sz="2000" dirty="0">
                <a:solidFill>
                  <a:schemeClr val="accent6"/>
                </a:solidFill>
              </a:rPr>
              <a:t>Audacity 2 </a:t>
            </a:r>
            <a:r>
              <a:rPr lang="ko-KR" altLang="en-US" sz="2000" dirty="0">
                <a:solidFill>
                  <a:schemeClr val="accent6"/>
                </a:solidFill>
              </a:rPr>
              <a:t>버전 이하에서는 </a:t>
            </a:r>
            <a:r>
              <a:rPr lang="en-US" altLang="ko-KR" sz="2000" dirty="0">
                <a:solidFill>
                  <a:schemeClr val="accent6"/>
                </a:solidFill>
              </a:rPr>
              <a:t>LAME MP3 encoder</a:t>
            </a:r>
            <a:r>
              <a:rPr lang="ko-KR" altLang="en-US" sz="2000" dirty="0">
                <a:solidFill>
                  <a:schemeClr val="accent6"/>
                </a:solidFill>
              </a:rPr>
              <a:t>를 따로 </a:t>
            </a:r>
            <a:r>
              <a:rPr lang="ko-KR" altLang="en-US" sz="2000" dirty="0" err="1">
                <a:solidFill>
                  <a:schemeClr val="accent6"/>
                </a:solidFill>
              </a:rPr>
              <a:t>설치했어야</a:t>
            </a:r>
            <a:r>
              <a:rPr lang="ko-KR" altLang="en-US" sz="2000" dirty="0">
                <a:solidFill>
                  <a:schemeClr val="accent6"/>
                </a:solidFill>
              </a:rPr>
              <a:t> 했습니다</a:t>
            </a:r>
            <a:r>
              <a:rPr lang="en-US" altLang="ko-KR" sz="2000" dirty="0">
                <a:solidFill>
                  <a:schemeClr val="accent6"/>
                </a:solidFill>
              </a:rPr>
              <a:t>.</a:t>
            </a:r>
          </a:p>
          <a:p>
            <a:pPr lvl="1"/>
            <a:r>
              <a:rPr lang="ko-KR" altLang="en-US" sz="1800" dirty="0">
                <a:solidFill>
                  <a:schemeClr val="accent6"/>
                </a:solidFill>
              </a:rPr>
              <a:t>그러나 </a:t>
            </a:r>
            <a:r>
              <a:rPr lang="en-US" altLang="ko-KR" sz="1800" dirty="0">
                <a:solidFill>
                  <a:schemeClr val="accent6"/>
                </a:solidFill>
              </a:rPr>
              <a:t>Audacity 3 </a:t>
            </a:r>
            <a:r>
              <a:rPr lang="ko-KR" altLang="en-US" sz="1800" dirty="0">
                <a:solidFill>
                  <a:schemeClr val="accent6"/>
                </a:solidFill>
              </a:rPr>
              <a:t>이상에서는 이것이 기본으로 포함되어</a:t>
            </a:r>
            <a:r>
              <a:rPr lang="en-US" altLang="ko-KR" sz="1800" dirty="0">
                <a:solidFill>
                  <a:schemeClr val="accent6"/>
                </a:solidFill>
              </a:rPr>
              <a:t>, </a:t>
            </a:r>
            <a:r>
              <a:rPr lang="ko-KR" altLang="en-US" sz="1800" dirty="0">
                <a:solidFill>
                  <a:schemeClr val="accent6"/>
                </a:solidFill>
              </a:rPr>
              <a:t>따로 설치할 필요가 없습니다</a:t>
            </a:r>
            <a:r>
              <a:rPr lang="en-US" altLang="ko-KR" sz="1800" dirty="0">
                <a:solidFill>
                  <a:schemeClr val="accent6"/>
                </a:solidFill>
              </a:rPr>
              <a:t>.</a:t>
            </a:r>
          </a:p>
          <a:p>
            <a:pPr lvl="1"/>
            <a:r>
              <a:rPr lang="ko-KR" altLang="en-US" sz="1800" dirty="0">
                <a:solidFill>
                  <a:schemeClr val="accent6"/>
                </a:solidFill>
              </a:rPr>
              <a:t>필요에 따라 다른 </a:t>
            </a:r>
            <a:r>
              <a:rPr lang="en-US" altLang="ko-KR" sz="1800" dirty="0">
                <a:solidFill>
                  <a:schemeClr val="accent6"/>
                </a:solidFill>
              </a:rPr>
              <a:t>Plug-ins</a:t>
            </a:r>
            <a:r>
              <a:rPr lang="ko-KR" altLang="en-US" sz="1800" dirty="0">
                <a:solidFill>
                  <a:schemeClr val="accent6"/>
                </a:solidFill>
              </a:rPr>
              <a:t>를 함께 설치해도 됩니다</a:t>
            </a:r>
            <a:r>
              <a:rPr lang="en-US" altLang="ko-KR" sz="1800" dirty="0">
                <a:solidFill>
                  <a:schemeClr val="accent6"/>
                </a:solidFill>
              </a:rPr>
              <a:t>.</a:t>
            </a:r>
            <a:endParaRPr lang="ko-KR" altLang="en-US" sz="1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046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A865F-379A-33C0-80ED-8902504D3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378298-B6B0-0DB8-0805-395C78FCC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Rider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DB562B-2E4B-AC2E-D2D4-A8598268D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Rider 2023.3.3</a:t>
            </a:r>
          </a:p>
          <a:p>
            <a:pPr lvl="1"/>
            <a:r>
              <a:rPr lang="en-US" altLang="ko-KR" dirty="0"/>
              <a:t>C# </a:t>
            </a:r>
            <a:r>
              <a:rPr lang="ko-KR" altLang="en-US" dirty="0"/>
              <a:t>프로그램 통합 개발 환경</a:t>
            </a:r>
            <a:r>
              <a:rPr lang="en-US" altLang="ko-KR" dirty="0"/>
              <a:t>(IDE)</a:t>
            </a:r>
            <a:endParaRPr lang="en-US" altLang="ko-KR" dirty="0">
              <a:hlinkClick r:id="rId3"/>
            </a:endParaRPr>
          </a:p>
          <a:p>
            <a:r>
              <a:rPr lang="en-US" altLang="ko-KR" dirty="0">
                <a:hlinkClick r:id="rId3"/>
              </a:rPr>
              <a:t>https://www.jetbrains.com/ko-kr/community/education/#students/</a:t>
            </a:r>
            <a:endParaRPr lang="en-US" altLang="ko-KR" dirty="0"/>
          </a:p>
          <a:p>
            <a:pPr lvl="1"/>
            <a:r>
              <a:rPr lang="ko-KR" altLang="en-US" dirty="0"/>
              <a:t>학생 및 교사용 </a:t>
            </a:r>
            <a:r>
              <a:rPr lang="en-US" altLang="ko-KR" dirty="0"/>
              <a:t>– </a:t>
            </a:r>
            <a:r>
              <a:rPr lang="ko-KR" altLang="en-US" dirty="0"/>
              <a:t>지금 신청하기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재학생인 경우 학교 메일 인증을 통해 가입</a:t>
            </a:r>
            <a:endParaRPr lang="en-US" altLang="ko-KR" dirty="0"/>
          </a:p>
          <a:p>
            <a:pPr lvl="2"/>
            <a:r>
              <a:rPr lang="ko-KR" altLang="en-US" dirty="0"/>
              <a:t>보안을 위해 </a:t>
            </a:r>
            <a:r>
              <a:rPr lang="en-US" altLang="ko-KR" dirty="0"/>
              <a:t>2FA </a:t>
            </a:r>
            <a:r>
              <a:rPr lang="ko-KR" altLang="en-US" dirty="0"/>
              <a:t>설정을 강력 추천합니다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다시 로그인하면 오른쪽과 같은 화면이 뜹니다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>
                <a:solidFill>
                  <a:schemeClr val="accent2"/>
                </a:solidFill>
              </a:rPr>
              <a:t>Download </a:t>
            </a:r>
            <a:r>
              <a:rPr lang="ko-KR" altLang="en-US" dirty="0">
                <a:solidFill>
                  <a:schemeClr val="accent2"/>
                </a:solidFill>
              </a:rPr>
              <a:t>버튼</a:t>
            </a:r>
            <a:r>
              <a:rPr lang="ko-KR" altLang="en-US" dirty="0"/>
              <a:t>을 누르고 </a:t>
            </a:r>
            <a:r>
              <a:rPr lang="en-US" altLang="ko-KR" dirty="0"/>
              <a:t>Rider </a:t>
            </a:r>
            <a:r>
              <a:rPr lang="ko-KR" altLang="en-US" dirty="0"/>
              <a:t>옆 </a:t>
            </a:r>
            <a:r>
              <a:rPr lang="en-US" altLang="ko-KR" dirty="0"/>
              <a:t>Download</a:t>
            </a:r>
            <a:r>
              <a:rPr lang="ko-KR" altLang="en-US" dirty="0"/>
              <a:t> 선택</a:t>
            </a:r>
            <a:endParaRPr lang="en-US" altLang="ko-KR" dirty="0"/>
          </a:p>
          <a:p>
            <a:pPr lvl="2"/>
            <a:r>
              <a:rPr lang="ko-KR" altLang="en-US" dirty="0"/>
              <a:t>운영체제에 맞게 다운로드 후 설치 파일 실행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80D46A-C29D-0C97-DD86-26224608C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738" y="3937298"/>
            <a:ext cx="4327748" cy="268398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ED90DEC-5157-6505-02CE-06EE961966A8}"/>
              </a:ext>
            </a:extLst>
          </p:cNvPr>
          <p:cNvSpPr/>
          <p:nvPr/>
        </p:nvSpPr>
        <p:spPr>
          <a:xfrm>
            <a:off x="8057478" y="4658061"/>
            <a:ext cx="548640" cy="16136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639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52D84-A3E5-2C22-6DD2-A2C8608D9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06E052-B904-3A97-42A2-49EFB50A4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Rider </a:t>
            </a:r>
            <a:r>
              <a:rPr lang="ko-KR" altLang="en-US" dirty="0"/>
              <a:t>설치 </a:t>
            </a:r>
            <a:r>
              <a:rPr lang="en-US" altLang="ko-KR" dirty="0"/>
              <a:t>(</a:t>
            </a:r>
            <a:r>
              <a:rPr lang="ko-KR" altLang="en-US" dirty="0"/>
              <a:t>이어서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9EF9EB-4F48-CB83-BD97-D39038148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설치된 </a:t>
            </a:r>
            <a:r>
              <a:rPr lang="en-US" altLang="ko-KR" dirty="0"/>
              <a:t>Rider </a:t>
            </a:r>
            <a:r>
              <a:rPr lang="ko-KR" altLang="en-US" dirty="0"/>
              <a:t>앱을 실행하세요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라이선스를 연동하라는 창이 뜹니다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아까 가입한 </a:t>
            </a:r>
            <a:r>
              <a:rPr lang="en-US" altLang="ko-KR" dirty="0"/>
              <a:t>JetBrains</a:t>
            </a:r>
            <a:r>
              <a:rPr lang="ko-KR" altLang="en-US" dirty="0"/>
              <a:t> 계정을 통해 연동해주면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Customize JetBrains Rider </a:t>
            </a:r>
            <a:r>
              <a:rPr lang="ko-KR" altLang="en-US" dirty="0"/>
              <a:t>라는 창이 뜨면 </a:t>
            </a:r>
            <a:r>
              <a:rPr lang="en-US" altLang="ko-KR" dirty="0"/>
              <a:t>Environment </a:t>
            </a:r>
            <a:r>
              <a:rPr lang="ko-KR" altLang="en-US" dirty="0"/>
              <a:t>탭에서</a:t>
            </a:r>
            <a:br>
              <a:rPr lang="en-US" altLang="ko-KR" dirty="0"/>
            </a:br>
            <a:r>
              <a:rPr lang="en-US" altLang="ko-KR" dirty="0">
                <a:solidFill>
                  <a:schemeClr val="accent2"/>
                </a:solidFill>
              </a:rPr>
              <a:t>.NET</a:t>
            </a:r>
            <a:r>
              <a:rPr lang="ko-KR" altLang="en-US" dirty="0">
                <a:solidFill>
                  <a:schemeClr val="accent2"/>
                </a:solidFill>
              </a:rPr>
              <a:t>을 꼭 설치</a:t>
            </a:r>
            <a:r>
              <a:rPr lang="en-US" altLang="ko-KR" dirty="0">
                <a:solidFill>
                  <a:schemeClr val="accent2"/>
                </a:solidFill>
              </a:rPr>
              <a:t>(Install) </a:t>
            </a:r>
            <a:r>
              <a:rPr lang="ko-KR" altLang="en-US" dirty="0">
                <a:solidFill>
                  <a:schemeClr val="accent2"/>
                </a:solidFill>
              </a:rPr>
              <a:t>또는 업데이트</a:t>
            </a:r>
            <a:r>
              <a:rPr lang="en-US" altLang="ko-KR" dirty="0">
                <a:solidFill>
                  <a:schemeClr val="accent2"/>
                </a:solidFill>
              </a:rPr>
              <a:t>(Update)</a:t>
            </a:r>
            <a:r>
              <a:rPr lang="ko-KR" altLang="en-US" dirty="0"/>
              <a:t>해야 합니다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BD970D8-213D-6BD0-6165-9D61AA292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540" y="3801757"/>
            <a:ext cx="3450823" cy="281957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A3798F8-19EF-296F-2C95-F1D74A470FB7}"/>
              </a:ext>
            </a:extLst>
          </p:cNvPr>
          <p:cNvSpPr/>
          <p:nvPr/>
        </p:nvSpPr>
        <p:spPr>
          <a:xfrm>
            <a:off x="8918089" y="4733365"/>
            <a:ext cx="763793" cy="12909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256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5E37E-26B2-16F1-2238-988731523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4B9613-4D6A-8449-2653-51E61EF67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Rider </a:t>
            </a:r>
            <a:r>
              <a:rPr lang="ko-KR" altLang="en-US" sz="4000" dirty="0"/>
              <a:t>대신 </a:t>
            </a:r>
            <a:r>
              <a:rPr lang="en-US" altLang="ko-KR" sz="4000" dirty="0"/>
              <a:t>Visual Studio 2022</a:t>
            </a:r>
            <a:r>
              <a:rPr lang="ko-KR" altLang="en-US" sz="4000" dirty="0"/>
              <a:t>를 써도 되나요</a:t>
            </a:r>
            <a:r>
              <a:rPr lang="en-US" altLang="ko-KR" sz="4000" dirty="0"/>
              <a:t>?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0DFE-E486-7087-8122-AC30ABC7E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학생 신분이라면 </a:t>
            </a:r>
            <a:r>
              <a:rPr lang="en-US" altLang="ko-KR" dirty="0"/>
              <a:t>Rider</a:t>
            </a:r>
            <a:r>
              <a:rPr lang="ko-KR" altLang="en-US" dirty="0"/>
              <a:t>를 사용하는 것을 더 추천합니다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Unity </a:t>
            </a:r>
            <a:r>
              <a:rPr lang="ko-KR" altLang="en-US" dirty="0"/>
              <a:t>사용 시 훨씬 편합니다</a:t>
            </a:r>
            <a:r>
              <a:rPr lang="en-US" altLang="ko-KR" dirty="0"/>
              <a:t>.</a:t>
            </a:r>
          </a:p>
          <a:p>
            <a:pPr marL="45720" indent="0">
              <a:buNone/>
            </a:pPr>
            <a:endParaRPr lang="en-US" altLang="ko-KR" dirty="0"/>
          </a:p>
          <a:p>
            <a:r>
              <a:rPr lang="ko-KR" altLang="en-US" dirty="0">
                <a:solidFill>
                  <a:schemeClr val="accent2"/>
                </a:solidFill>
              </a:rPr>
              <a:t>처음 설치하신다면 </a:t>
            </a:r>
            <a:r>
              <a:rPr lang="en-US" altLang="ko-KR" dirty="0">
                <a:solidFill>
                  <a:schemeClr val="accent2"/>
                </a:solidFill>
              </a:rPr>
              <a:t>VS </a:t>
            </a:r>
            <a:r>
              <a:rPr lang="ko-KR" altLang="en-US" dirty="0">
                <a:solidFill>
                  <a:schemeClr val="accent2"/>
                </a:solidFill>
              </a:rPr>
              <a:t>말고 </a:t>
            </a:r>
            <a:r>
              <a:rPr lang="en-US" altLang="ko-KR" dirty="0">
                <a:solidFill>
                  <a:schemeClr val="accent2"/>
                </a:solidFill>
              </a:rPr>
              <a:t>Rider </a:t>
            </a:r>
            <a:r>
              <a:rPr lang="ko-KR" altLang="en-US" dirty="0">
                <a:solidFill>
                  <a:schemeClr val="accent2"/>
                </a:solidFill>
              </a:rPr>
              <a:t>쓰세요</a:t>
            </a:r>
            <a:r>
              <a:rPr lang="en-US" altLang="ko-KR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en-US" altLang="ko-KR" dirty="0"/>
              <a:t>VS</a:t>
            </a:r>
            <a:r>
              <a:rPr lang="ko-KR" altLang="en-US" dirty="0"/>
              <a:t>의 장점은 </a:t>
            </a:r>
            <a:r>
              <a:rPr lang="en-US" altLang="ko-KR" dirty="0"/>
              <a:t>Community </a:t>
            </a:r>
            <a:r>
              <a:rPr lang="ko-KR" altLang="en-US" dirty="0"/>
              <a:t>버전이</a:t>
            </a:r>
            <a:br>
              <a:rPr lang="en-US" altLang="ko-KR" dirty="0"/>
            </a:br>
            <a:r>
              <a:rPr lang="ko-KR" altLang="en-US" dirty="0"/>
              <a:t>학생이 아니어도 무료라는 점입니다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Visual Studio Community 2022</a:t>
            </a:r>
          </a:p>
          <a:p>
            <a:pPr lvl="1"/>
            <a:r>
              <a:rPr lang="ko-KR" altLang="en-US" dirty="0"/>
              <a:t>설치하겠다면 아래 링크에서 설치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https://visualstudio.microsoft.com/ko/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4A6F54A-3989-34E1-11EA-2BBCAAFD3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916" y="2818503"/>
            <a:ext cx="5495974" cy="379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603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3DD52-25F1-D85C-8D3A-29C25D63B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69A062-6266-01E8-702A-98C00846F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ED5267-A907-BCF0-E2EC-2D68205EF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Python 3.11.8</a:t>
            </a:r>
          </a:p>
          <a:p>
            <a:pPr lvl="1"/>
            <a:r>
              <a:rPr lang="en-US" altLang="ko-KR" dirty="0">
                <a:hlinkClick r:id="rId2"/>
              </a:rPr>
              <a:t>https://www.python.org/downloads/release/python-3118/</a:t>
            </a:r>
            <a:endParaRPr lang="en-US" altLang="ko-KR" dirty="0"/>
          </a:p>
          <a:p>
            <a:pPr lvl="1"/>
            <a:r>
              <a:rPr lang="ko-KR" altLang="en-US" dirty="0"/>
              <a:t>운영체제에 맞는 파일 다운로드 후 실행하여 설치</a:t>
            </a:r>
            <a:endParaRPr lang="en-US" altLang="ko-KR" dirty="0"/>
          </a:p>
          <a:p>
            <a:r>
              <a:rPr lang="ko-KR" altLang="en-US" dirty="0"/>
              <a:t>지원이 끝난 버전만 아니라면 </a:t>
            </a:r>
            <a:r>
              <a:rPr lang="ko-KR" altLang="en-US" dirty="0">
                <a:solidFill>
                  <a:schemeClr val="accent2"/>
                </a:solidFill>
              </a:rPr>
              <a:t>어떤 버전을 설치해도 상관없을 겁니다</a:t>
            </a:r>
            <a:r>
              <a:rPr lang="en-US" altLang="ko-KR" dirty="0">
                <a:solidFill>
                  <a:schemeClr val="accent2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Python</a:t>
            </a:r>
            <a:r>
              <a:rPr lang="ko-KR" altLang="en-US" dirty="0"/>
              <a:t> 통합 개발 환경</a:t>
            </a:r>
            <a:r>
              <a:rPr lang="en-US" altLang="ko-KR" dirty="0">
                <a:solidFill>
                  <a:schemeClr val="accent6"/>
                </a:solidFill>
              </a:rPr>
              <a:t>(IDE)</a:t>
            </a:r>
            <a:r>
              <a:rPr lang="ko-KR" altLang="en-US" dirty="0"/>
              <a:t>은 자신에게 편한 것을 사용하시면 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Visual Studio Code (</a:t>
            </a:r>
            <a:r>
              <a:rPr lang="en-US" altLang="ko-KR" dirty="0">
                <a:hlinkClick r:id="rId3"/>
              </a:rPr>
              <a:t>https://visualstudio.microsoft.com/ko/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PyCharm (</a:t>
            </a:r>
            <a:r>
              <a:rPr lang="en-US" altLang="ko-KR" dirty="0">
                <a:hlinkClick r:id="rId4"/>
              </a:rPr>
              <a:t>https://www.jetbrains.com/ko-kr/pycharm/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본 세미나에서는 </a:t>
            </a:r>
            <a:r>
              <a:rPr lang="en-US" altLang="ko-KR" dirty="0"/>
              <a:t>VS Code </a:t>
            </a:r>
            <a:r>
              <a:rPr lang="ko-KR" altLang="en-US" dirty="0"/>
              <a:t>화면으로 설명합니다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5541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21475-EF67-FD24-E270-B122CDEDA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E82315-9B1D-00AE-FAAA-F1CDAA7E9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자기소개 시간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C7332F-45B4-9303-660E-5BBAB68D97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7514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7F400-990C-4F07-821E-029B3A37D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D0B0F-8105-6C72-C41E-7F12F6FCF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자기소개 템플릿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D070CD-425B-A804-2BB1-D0872FA15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02920" indent="-457200">
              <a:buFont typeface="+mj-lt"/>
              <a:buAutoNum type="arabicPeriod"/>
            </a:pPr>
            <a:r>
              <a:rPr lang="ko-KR" altLang="en-US" dirty="0"/>
              <a:t>전공</a:t>
            </a:r>
            <a:r>
              <a:rPr lang="en-US" altLang="ko-KR" dirty="0"/>
              <a:t> </a:t>
            </a:r>
            <a:r>
              <a:rPr lang="ko-KR" altLang="en-US" dirty="0"/>
              <a:t>혹은 직업</a:t>
            </a:r>
            <a:r>
              <a:rPr lang="en-US" altLang="ko-KR" dirty="0"/>
              <a:t> / </a:t>
            </a:r>
            <a:r>
              <a:rPr lang="ko-KR" altLang="en-US" dirty="0"/>
              <a:t>소속 학교 </a:t>
            </a:r>
            <a:r>
              <a:rPr lang="en-US" altLang="ko-KR" dirty="0"/>
              <a:t>/ </a:t>
            </a:r>
            <a:r>
              <a:rPr lang="ko-KR" altLang="en-US" dirty="0"/>
              <a:t>소속 동아리</a:t>
            </a:r>
            <a:r>
              <a:rPr lang="en-US" altLang="ko-KR" dirty="0"/>
              <a:t> / </a:t>
            </a:r>
            <a:r>
              <a:rPr lang="ko-KR" altLang="en-US" dirty="0"/>
              <a:t>학번</a:t>
            </a:r>
            <a:r>
              <a:rPr lang="en-US" altLang="ko-KR" dirty="0"/>
              <a:t> / </a:t>
            </a:r>
            <a:r>
              <a:rPr lang="ko-KR" altLang="en-US" dirty="0"/>
              <a:t>이름</a:t>
            </a:r>
            <a:endParaRPr lang="en-US" altLang="ko-KR" dirty="0"/>
          </a:p>
          <a:p>
            <a:pPr marL="502920" indent="-457200">
              <a:buFont typeface="+mj-lt"/>
              <a:buAutoNum type="arabicPeriod"/>
            </a:pPr>
            <a:r>
              <a:rPr lang="ko-KR" altLang="en-US" dirty="0"/>
              <a:t>작곡 세미나를 듣게 된 이유</a:t>
            </a:r>
            <a:endParaRPr lang="en-US" altLang="ko-KR" dirty="0"/>
          </a:p>
          <a:p>
            <a:pPr marL="502920" indent="-457200">
              <a:buFont typeface="+mj-lt"/>
              <a:buAutoNum type="arabicPeriod"/>
            </a:pPr>
            <a:r>
              <a:rPr lang="ko-KR" altLang="en-US" dirty="0"/>
              <a:t>음악 관련 활동 경험 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악기 연주</a:t>
            </a:r>
            <a:r>
              <a:rPr lang="en-US" altLang="ko-KR" dirty="0">
                <a:solidFill>
                  <a:schemeClr val="accent6"/>
                </a:solidFill>
              </a:rPr>
              <a:t>, </a:t>
            </a:r>
            <a:r>
              <a:rPr lang="ko-KR" altLang="en-US" dirty="0">
                <a:solidFill>
                  <a:schemeClr val="accent6"/>
                </a:solidFill>
              </a:rPr>
              <a:t>밴드</a:t>
            </a:r>
            <a:r>
              <a:rPr lang="en-US" altLang="ko-KR" dirty="0">
                <a:solidFill>
                  <a:schemeClr val="accent6"/>
                </a:solidFill>
              </a:rPr>
              <a:t>, </a:t>
            </a:r>
            <a:r>
              <a:rPr lang="ko-KR" altLang="en-US" dirty="0">
                <a:solidFill>
                  <a:schemeClr val="accent6"/>
                </a:solidFill>
              </a:rPr>
              <a:t>합창</a:t>
            </a:r>
            <a:r>
              <a:rPr lang="en-US" altLang="ko-KR" dirty="0">
                <a:solidFill>
                  <a:schemeClr val="accent6"/>
                </a:solidFill>
              </a:rPr>
              <a:t>, </a:t>
            </a:r>
            <a:r>
              <a:rPr lang="ko-KR" altLang="en-US" dirty="0">
                <a:solidFill>
                  <a:schemeClr val="accent6"/>
                </a:solidFill>
              </a:rPr>
              <a:t>뮤지컬</a:t>
            </a:r>
            <a:r>
              <a:rPr lang="en-US" altLang="ko-KR" dirty="0">
                <a:solidFill>
                  <a:schemeClr val="accent6"/>
                </a:solidFill>
              </a:rPr>
              <a:t>, </a:t>
            </a:r>
            <a:r>
              <a:rPr lang="ko-KR" altLang="en-US" dirty="0">
                <a:solidFill>
                  <a:schemeClr val="accent6"/>
                </a:solidFill>
              </a:rPr>
              <a:t>작곡</a:t>
            </a:r>
            <a:r>
              <a:rPr lang="en-US" altLang="ko-KR" dirty="0">
                <a:solidFill>
                  <a:schemeClr val="accent6"/>
                </a:solidFill>
              </a:rPr>
              <a:t>, </a:t>
            </a:r>
            <a:r>
              <a:rPr lang="ko-KR" altLang="en-US" dirty="0">
                <a:solidFill>
                  <a:schemeClr val="accent6"/>
                </a:solidFill>
              </a:rPr>
              <a:t>리듬게임 등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</a:p>
          <a:p>
            <a:pPr marL="502920" indent="-457200">
              <a:buFont typeface="+mj-lt"/>
              <a:buAutoNum type="arabicPeriod"/>
            </a:pPr>
            <a:r>
              <a:rPr lang="ko-KR" altLang="en-US" dirty="0"/>
              <a:t>좋아하는 음악 장르 </a:t>
            </a:r>
            <a:r>
              <a:rPr lang="en-US" altLang="ko-KR" sz="2000" dirty="0">
                <a:solidFill>
                  <a:schemeClr val="accent6"/>
                </a:solidFill>
              </a:rPr>
              <a:t>(K-POP, POP, EDM, Hip-hop, Rock, Jazz,</a:t>
            </a:r>
            <a:r>
              <a:rPr lang="ko-KR" altLang="en-US" sz="2000" dirty="0">
                <a:solidFill>
                  <a:schemeClr val="accent6"/>
                </a:solidFill>
              </a:rPr>
              <a:t> </a:t>
            </a:r>
            <a:r>
              <a:rPr lang="en-US" altLang="ko-KR" sz="2000" dirty="0">
                <a:solidFill>
                  <a:schemeClr val="accent6"/>
                </a:solidFill>
              </a:rPr>
              <a:t>Classic, New age</a:t>
            </a:r>
            <a:r>
              <a:rPr lang="ko-KR" altLang="en-US" sz="2000" dirty="0">
                <a:solidFill>
                  <a:schemeClr val="accent6"/>
                </a:solidFill>
              </a:rPr>
              <a:t> 등</a:t>
            </a:r>
            <a:r>
              <a:rPr lang="en-US" altLang="ko-KR" sz="2000" dirty="0">
                <a:solidFill>
                  <a:schemeClr val="accent6"/>
                </a:solidFill>
              </a:rPr>
              <a:t>)</a:t>
            </a:r>
          </a:p>
          <a:p>
            <a:pPr marL="502920" indent="-457200">
              <a:buFont typeface="+mj-lt"/>
              <a:buAutoNum type="arabicPeriod"/>
            </a:pPr>
            <a:r>
              <a:rPr lang="ko-KR" altLang="en-US" dirty="0"/>
              <a:t>만들고 싶은 음악이 있다면</a:t>
            </a:r>
            <a:endParaRPr lang="en-US" altLang="ko-KR" dirty="0"/>
          </a:p>
          <a:p>
            <a:pPr marL="502920" indent="-457200">
              <a:buFont typeface="+mj-lt"/>
              <a:buAutoNum type="arabicPeriod"/>
            </a:pPr>
            <a:r>
              <a:rPr lang="ko-KR" altLang="en-US" dirty="0"/>
              <a:t>작곡 세미나에 바라는 점</a:t>
            </a:r>
            <a:endParaRPr lang="en-US" altLang="ko-KR" dirty="0"/>
          </a:p>
          <a:p>
            <a:pPr marL="502920" indent="-457200">
              <a:buFont typeface="+mj-lt"/>
              <a:buAutoNum type="arabicPeriod"/>
            </a:pPr>
            <a:r>
              <a:rPr lang="ko-KR" altLang="en-US" dirty="0"/>
              <a:t>기타 하고 싶은 말</a:t>
            </a:r>
            <a:endParaRPr lang="en-US" altLang="ko-KR" dirty="0"/>
          </a:p>
          <a:p>
            <a:pPr marL="502920" indent="-457200">
              <a:buFont typeface="+mj-lt"/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19008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9D07E4D-8BFE-462B-BA91-484536106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다음 세미나 공지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860E19-DB8D-411E-845A-3A00B8464B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348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3F3FD-89AC-B90C-E5CC-0EC8274FE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A4A9D4-E94A-3010-3DA3-36D479DF8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작곡 세미나에서 기대하는 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8571A9-D1AB-C4BF-B314-BE748C78F952}"/>
              </a:ext>
            </a:extLst>
          </p:cNvPr>
          <p:cNvSpPr txBox="1"/>
          <p:nvPr/>
        </p:nvSpPr>
        <p:spPr>
          <a:xfrm>
            <a:off x="1423595" y="3473817"/>
            <a:ext cx="9344810" cy="7078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여러분이 이 세미나에서 가장 기대하는 점은 무엇인가요</a:t>
            </a:r>
            <a:r>
              <a:rPr lang="en-US" altLang="ko-KR" sz="4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?</a:t>
            </a:r>
            <a:endParaRPr lang="ko-KR" altLang="en-US" sz="40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5902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46EAFD-85B0-42AC-AC1B-9132C9440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다음 세미나는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4AEBC7-5C57-406E-B78D-FF70412BD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399"/>
            <a:ext cx="9872871" cy="4382589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1</a:t>
            </a:r>
            <a:r>
              <a:rPr lang="ko-KR" altLang="en-US" sz="2000" dirty="0"/>
              <a:t>주차 세미나는 </a:t>
            </a:r>
            <a:r>
              <a:rPr lang="en-US" altLang="ko-KR" sz="2000" dirty="0">
                <a:solidFill>
                  <a:schemeClr val="accent4"/>
                </a:solidFill>
              </a:rPr>
              <a:t>3</a:t>
            </a:r>
            <a:r>
              <a:rPr lang="ko-KR" altLang="en-US" sz="2000" dirty="0">
                <a:solidFill>
                  <a:schemeClr val="accent4"/>
                </a:solidFill>
              </a:rPr>
              <a:t>월 </a:t>
            </a:r>
            <a:r>
              <a:rPr lang="en-US" altLang="ko-KR" sz="2000" dirty="0">
                <a:solidFill>
                  <a:schemeClr val="accent4"/>
                </a:solidFill>
              </a:rPr>
              <a:t>15</a:t>
            </a:r>
            <a:r>
              <a:rPr lang="ko-KR" altLang="en-US" sz="2000" dirty="0">
                <a:solidFill>
                  <a:schemeClr val="accent4"/>
                </a:solidFill>
              </a:rPr>
              <a:t>일</a:t>
            </a:r>
            <a:r>
              <a:rPr lang="en-US" altLang="ko-KR" sz="2000" dirty="0">
                <a:solidFill>
                  <a:schemeClr val="accent4"/>
                </a:solidFill>
              </a:rPr>
              <a:t>(</a:t>
            </a:r>
            <a:r>
              <a:rPr lang="ko-KR" altLang="en-US" sz="2000" dirty="0">
                <a:solidFill>
                  <a:schemeClr val="accent4"/>
                </a:solidFill>
              </a:rPr>
              <a:t>금</a:t>
            </a:r>
            <a:r>
              <a:rPr lang="en-US" altLang="ko-KR" sz="2000" dirty="0">
                <a:solidFill>
                  <a:schemeClr val="accent4"/>
                </a:solidFill>
              </a:rPr>
              <a:t>) </a:t>
            </a:r>
            <a:r>
              <a:rPr lang="ko-KR" altLang="en-US" sz="2000" dirty="0">
                <a:solidFill>
                  <a:schemeClr val="accent4"/>
                </a:solidFill>
              </a:rPr>
              <a:t>오후 </a:t>
            </a:r>
            <a:r>
              <a:rPr lang="en-US" altLang="ko-KR" sz="2000" dirty="0">
                <a:solidFill>
                  <a:schemeClr val="accent4"/>
                </a:solidFill>
              </a:rPr>
              <a:t>7</a:t>
            </a:r>
            <a:r>
              <a:rPr lang="ko-KR" altLang="en-US" sz="2000" dirty="0">
                <a:solidFill>
                  <a:schemeClr val="accent4"/>
                </a:solidFill>
              </a:rPr>
              <a:t>시 </a:t>
            </a:r>
            <a:r>
              <a:rPr lang="en-US" altLang="ko-KR" sz="2000" dirty="0">
                <a:solidFill>
                  <a:schemeClr val="accent4"/>
                </a:solidFill>
              </a:rPr>
              <a:t>30</a:t>
            </a:r>
            <a:r>
              <a:rPr lang="ko-KR" altLang="en-US" sz="2000" dirty="0">
                <a:solidFill>
                  <a:schemeClr val="accent4"/>
                </a:solidFill>
              </a:rPr>
              <a:t>분</a:t>
            </a:r>
            <a:r>
              <a:rPr lang="ko-KR" altLang="en-US" sz="2000" dirty="0"/>
              <a:t>에 진행합니다</a:t>
            </a:r>
            <a:r>
              <a:rPr lang="en-US" altLang="ko-KR" sz="2000" dirty="0"/>
              <a:t>.</a:t>
            </a:r>
          </a:p>
          <a:p>
            <a:pPr lvl="1"/>
            <a:r>
              <a:rPr lang="ko-KR" altLang="en-US" sz="1800" dirty="0"/>
              <a:t>장소는 오늘과 마찬가지로 서울대학교 </a:t>
            </a:r>
            <a:r>
              <a:rPr lang="en-US" altLang="ko-KR" sz="1800" dirty="0"/>
              <a:t>301</a:t>
            </a:r>
            <a:r>
              <a:rPr lang="ko-KR" altLang="en-US" sz="1800" dirty="0"/>
              <a:t>동 </a:t>
            </a:r>
            <a:r>
              <a:rPr lang="en-US" altLang="ko-KR" sz="1800" dirty="0"/>
              <a:t>203</a:t>
            </a:r>
            <a:r>
              <a:rPr lang="ko-KR" altLang="en-US" sz="1800" dirty="0"/>
              <a:t>호입니다</a:t>
            </a:r>
            <a:r>
              <a:rPr lang="en-US" altLang="ko-KR" sz="1800" dirty="0"/>
              <a:t>.</a:t>
            </a:r>
          </a:p>
          <a:p>
            <a:pPr lvl="1"/>
            <a:endParaRPr lang="en-US" altLang="ko-KR" sz="1800" dirty="0"/>
          </a:p>
          <a:p>
            <a:r>
              <a:rPr lang="ko-KR" altLang="en-US" sz="2000" dirty="0"/>
              <a:t>미리 </a:t>
            </a:r>
            <a:r>
              <a:rPr lang="ko-KR" altLang="en-US" sz="2000" dirty="0" err="1"/>
              <a:t>디스코드</a:t>
            </a:r>
            <a:r>
              <a:rPr lang="ko-KR" altLang="en-US" sz="2000" dirty="0"/>
              <a:t> </a:t>
            </a:r>
            <a:r>
              <a:rPr lang="en-US" altLang="ko-KR" sz="2000" dirty="0">
                <a:solidFill>
                  <a:schemeClr val="accent4"/>
                </a:solidFill>
              </a:rPr>
              <a:t>#</a:t>
            </a:r>
            <a:r>
              <a:rPr lang="ko-KR" altLang="en-US" sz="2000" dirty="0">
                <a:solidFill>
                  <a:schemeClr val="accent4"/>
                </a:solidFill>
              </a:rPr>
              <a:t>📅출석부 </a:t>
            </a:r>
            <a:r>
              <a:rPr lang="ko-KR" altLang="en-US" sz="2000" dirty="0"/>
              <a:t>채널에서 참석 여부를 알려주시기 바랍니다</a:t>
            </a:r>
            <a:r>
              <a:rPr lang="en-US" altLang="ko-KR" sz="2000" dirty="0"/>
              <a:t>!</a:t>
            </a:r>
          </a:p>
          <a:p>
            <a:pPr lvl="1"/>
            <a:r>
              <a:rPr lang="ko-KR" altLang="en-US" sz="1800" b="1" dirty="0">
                <a:solidFill>
                  <a:schemeClr val="accent2"/>
                </a:solidFill>
              </a:rPr>
              <a:t>서울</a:t>
            </a:r>
            <a:r>
              <a:rPr lang="en-US" altLang="ko-KR" sz="1800" b="1" dirty="0">
                <a:solidFill>
                  <a:schemeClr val="accent2"/>
                </a:solidFill>
              </a:rPr>
              <a:t>, </a:t>
            </a:r>
            <a:r>
              <a:rPr lang="ko-KR" altLang="en-US" sz="1800" b="1" dirty="0">
                <a:solidFill>
                  <a:schemeClr val="accent2"/>
                </a:solidFill>
              </a:rPr>
              <a:t>경기 거주자 분들께서는 가급적이면 오프라인 참석을 추천 드립니다</a:t>
            </a:r>
            <a:r>
              <a:rPr lang="en-US" altLang="ko-KR" sz="1800" b="1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ko-KR" altLang="en-US" sz="1800" dirty="0"/>
              <a:t>화면 공유로는 휴대폰 </a:t>
            </a:r>
            <a:r>
              <a:rPr lang="en-US" altLang="ko-KR" sz="1800" dirty="0"/>
              <a:t>Tuner </a:t>
            </a:r>
            <a:r>
              <a:rPr lang="ko-KR" altLang="en-US" sz="1800" dirty="0"/>
              <a:t>앱을 보여드리기 어렵습니다</a:t>
            </a:r>
            <a:r>
              <a:rPr lang="en-US" altLang="ko-KR" sz="1800" dirty="0"/>
              <a:t>…</a:t>
            </a:r>
          </a:p>
          <a:p>
            <a:endParaRPr lang="en-US" altLang="ko-KR" sz="2000" dirty="0"/>
          </a:p>
          <a:p>
            <a:r>
              <a:rPr lang="ko-KR" altLang="en-US" sz="2000" dirty="0"/>
              <a:t>오늘 오신 분들은 </a:t>
            </a:r>
            <a:r>
              <a:rPr lang="en-US" altLang="ko-KR" sz="2000" dirty="0">
                <a:solidFill>
                  <a:schemeClr val="accent4"/>
                </a:solidFill>
              </a:rPr>
              <a:t>#</a:t>
            </a:r>
            <a:r>
              <a:rPr lang="ko-KR" altLang="en-US" sz="2000" dirty="0">
                <a:solidFill>
                  <a:schemeClr val="accent4"/>
                </a:solidFill>
              </a:rPr>
              <a:t>📅출석부 </a:t>
            </a:r>
            <a:r>
              <a:rPr lang="ko-KR" altLang="en-US" sz="2000" dirty="0"/>
              <a:t>채널에 명단 남겨드립니다</a:t>
            </a:r>
            <a:r>
              <a:rPr lang="en-US" altLang="ko-KR" sz="2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32179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F4AF4-F480-8199-B06B-4A5BD6FD4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0201E5-674D-9978-8AC7-E85A78511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주차 세미나 미리보기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2EB56E-53CD-0570-9DE5-F4081D284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399"/>
            <a:ext cx="9872871" cy="4382589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이론</a:t>
            </a:r>
            <a:endParaRPr lang="en-US" altLang="ko-KR" sz="2000" dirty="0"/>
          </a:p>
          <a:p>
            <a:pPr lvl="1"/>
            <a:r>
              <a:rPr lang="ko-KR" altLang="en-US" sz="1800" dirty="0" err="1"/>
              <a:t>음이름</a:t>
            </a:r>
            <a:endParaRPr lang="en-US" altLang="ko-KR" sz="1800" dirty="0"/>
          </a:p>
          <a:p>
            <a:pPr lvl="1"/>
            <a:r>
              <a:rPr lang="ko-KR" altLang="en-US" sz="1800" dirty="0"/>
              <a:t>계이름</a:t>
            </a:r>
            <a:endParaRPr lang="en-US" altLang="ko-KR" sz="1800" dirty="0"/>
          </a:p>
          <a:p>
            <a:pPr lvl="1"/>
            <a:r>
              <a:rPr lang="ko-KR" altLang="en-US" sz="1800" dirty="0"/>
              <a:t>음정</a:t>
            </a:r>
            <a:endParaRPr lang="en-US" altLang="ko-KR" sz="1800" dirty="0"/>
          </a:p>
          <a:p>
            <a:pPr lvl="1"/>
            <a:r>
              <a:rPr lang="ko-KR" altLang="en-US" sz="1800" dirty="0"/>
              <a:t>음계</a:t>
            </a:r>
            <a:endParaRPr lang="en-US" altLang="ko-KR" sz="1800" dirty="0"/>
          </a:p>
          <a:p>
            <a:pPr lvl="1"/>
            <a:r>
              <a:rPr lang="ko-KR" altLang="en-US" sz="1800" dirty="0"/>
              <a:t>으뜸음</a:t>
            </a:r>
            <a:endParaRPr lang="en-US" altLang="ko-KR" sz="1800" dirty="0"/>
          </a:p>
          <a:p>
            <a:pPr lvl="1"/>
            <a:r>
              <a:rPr lang="en-US" altLang="ko-KR" sz="1800" dirty="0"/>
              <a:t>5</a:t>
            </a:r>
            <a:r>
              <a:rPr lang="ko-KR" altLang="en-US" sz="1800" dirty="0" err="1"/>
              <a:t>도권</a:t>
            </a:r>
            <a:endParaRPr lang="en-US" altLang="ko-KR" sz="1800" dirty="0"/>
          </a:p>
          <a:p>
            <a:pPr lvl="1"/>
            <a:r>
              <a:rPr lang="ko-KR" altLang="en-US" sz="1800" dirty="0"/>
              <a:t>조성</a:t>
            </a:r>
            <a:endParaRPr lang="en-US" altLang="ko-KR" sz="1800" dirty="0"/>
          </a:p>
          <a:p>
            <a:r>
              <a:rPr lang="ko-KR" altLang="en-US" sz="2000" dirty="0"/>
              <a:t>실습</a:t>
            </a:r>
            <a:endParaRPr lang="en-US" altLang="ko-KR" sz="2000" dirty="0"/>
          </a:p>
          <a:p>
            <a:pPr lvl="1"/>
            <a:r>
              <a:rPr lang="ko-KR" altLang="en-US" sz="1800" dirty="0"/>
              <a:t>조성 찾기</a:t>
            </a:r>
            <a:endParaRPr lang="en-US" altLang="ko-KR" sz="1800" dirty="0"/>
          </a:p>
          <a:p>
            <a:pPr lvl="1"/>
            <a:r>
              <a:rPr lang="ko-KR" altLang="en-US" sz="1800" dirty="0"/>
              <a:t>청음하기</a:t>
            </a:r>
            <a:endParaRPr lang="en-US" altLang="ko-KR" sz="1800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3EF2D3A-582D-5FB4-9B89-957BBC4863F2}"/>
              </a:ext>
            </a:extLst>
          </p:cNvPr>
          <p:cNvGrpSpPr/>
          <p:nvPr/>
        </p:nvGrpSpPr>
        <p:grpSpPr>
          <a:xfrm>
            <a:off x="3203412" y="2657229"/>
            <a:ext cx="5090734" cy="2538632"/>
            <a:chOff x="1527041" y="2578685"/>
            <a:chExt cx="6010229" cy="321592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FFA24B4-C1BC-D932-9284-4410BF5D358F}"/>
                </a:ext>
              </a:extLst>
            </p:cNvPr>
            <p:cNvGrpSpPr/>
            <p:nvPr/>
          </p:nvGrpSpPr>
          <p:grpSpPr>
            <a:xfrm>
              <a:off x="1527041" y="2578685"/>
              <a:ext cx="6010229" cy="3215920"/>
              <a:chOff x="1527041" y="2578685"/>
              <a:chExt cx="6010229" cy="3215920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5B44ECCC-51DB-6952-CE03-1FA4EBBF38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7041" y="2578686"/>
                <a:ext cx="5166808" cy="3215919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92C02C79-3BDC-EA1D-BEA4-B0644F44FA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93850" y="2578685"/>
                <a:ext cx="843420" cy="3215919"/>
              </a:xfrm>
              <a:prstGeom prst="rect">
                <a:avLst/>
              </a:prstGeom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CF738B2-87C6-BB2E-621F-A3452695EC7F}"/>
                </a:ext>
              </a:extLst>
            </p:cNvPr>
            <p:cNvSpPr txBox="1"/>
            <p:nvPr/>
          </p:nvSpPr>
          <p:spPr>
            <a:xfrm>
              <a:off x="1763486" y="5094514"/>
              <a:ext cx="2904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C</a:t>
              </a:r>
              <a:endParaRPr lang="ko-KR" altLang="en-US" sz="14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FF577E8-1466-32D9-67CE-09A190AB6322}"/>
                </a:ext>
              </a:extLst>
            </p:cNvPr>
            <p:cNvSpPr txBox="1"/>
            <p:nvPr/>
          </p:nvSpPr>
          <p:spPr>
            <a:xfrm>
              <a:off x="2586446" y="5094514"/>
              <a:ext cx="304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D</a:t>
              </a:r>
              <a:endParaRPr lang="ko-KR" altLang="en-US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0B22BA4-6646-036D-0645-6373B5ED2F3C}"/>
                </a:ext>
              </a:extLst>
            </p:cNvPr>
            <p:cNvSpPr txBox="1"/>
            <p:nvPr/>
          </p:nvSpPr>
          <p:spPr>
            <a:xfrm>
              <a:off x="3317966" y="509451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E</a:t>
              </a:r>
              <a:endParaRPr lang="ko-KR" altLang="en-US" sz="14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E2EE24B-2BEA-13D6-E259-DEF9BC58E4ED}"/>
                </a:ext>
              </a:extLst>
            </p:cNvPr>
            <p:cNvSpPr txBox="1"/>
            <p:nvPr/>
          </p:nvSpPr>
          <p:spPr>
            <a:xfrm>
              <a:off x="4020091" y="5094514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F</a:t>
              </a:r>
              <a:endParaRPr lang="ko-KR" alt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5E58DC-EE91-501F-F490-35EF3D70BEAA}"/>
                </a:ext>
              </a:extLst>
            </p:cNvPr>
            <p:cNvSpPr txBox="1"/>
            <p:nvPr/>
          </p:nvSpPr>
          <p:spPr>
            <a:xfrm>
              <a:off x="4744290" y="5094514"/>
              <a:ext cx="304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G</a:t>
              </a:r>
              <a:endParaRPr lang="ko-KR" altLang="en-US" sz="14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5EBAF5-BE79-F909-03B4-8FC0DA29B273}"/>
                </a:ext>
              </a:extLst>
            </p:cNvPr>
            <p:cNvSpPr txBox="1"/>
            <p:nvPr/>
          </p:nvSpPr>
          <p:spPr>
            <a:xfrm>
              <a:off x="5524144" y="5094514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A</a:t>
              </a:r>
              <a:endParaRPr lang="ko-KR" altLang="en-US" sz="14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41BA18F-8C40-A7E7-C8ED-6527F74D4F01}"/>
                </a:ext>
              </a:extLst>
            </p:cNvPr>
            <p:cNvSpPr txBox="1"/>
            <p:nvPr/>
          </p:nvSpPr>
          <p:spPr>
            <a:xfrm>
              <a:off x="6241166" y="5094514"/>
              <a:ext cx="2904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B</a:t>
              </a:r>
              <a:endParaRPr lang="ko-KR" altLang="en-US" sz="14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811C0B0-7A5A-7571-87FA-447A21757CBB}"/>
                </a:ext>
              </a:extLst>
            </p:cNvPr>
            <p:cNvSpPr txBox="1"/>
            <p:nvPr/>
          </p:nvSpPr>
          <p:spPr>
            <a:xfrm>
              <a:off x="6930294" y="5094513"/>
              <a:ext cx="2904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C</a:t>
              </a:r>
              <a:endParaRPr lang="ko-KR" altLang="en-US" sz="1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AE98E0-1E8C-3046-568E-6CB54CE4E2E5}"/>
                </a:ext>
              </a:extLst>
            </p:cNvPr>
            <p:cNvSpPr txBox="1"/>
            <p:nvPr/>
          </p:nvSpPr>
          <p:spPr>
            <a:xfrm>
              <a:off x="2039602" y="2958990"/>
              <a:ext cx="4074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C#</a:t>
              </a: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D</a:t>
              </a:r>
              <a:r>
                <a:rPr lang="en-US" altLang="ko-KR" sz="14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♭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5BCDDA-5B84-9F3A-DA49-BCFF7CD758D5}"/>
                </a:ext>
              </a:extLst>
            </p:cNvPr>
            <p:cNvSpPr txBox="1"/>
            <p:nvPr/>
          </p:nvSpPr>
          <p:spPr>
            <a:xfrm>
              <a:off x="2835943" y="2958989"/>
              <a:ext cx="4219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D#</a:t>
              </a: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E♭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78600D5-DB08-0346-BDF7-AD90767AE1F4}"/>
                </a:ext>
              </a:extLst>
            </p:cNvPr>
            <p:cNvSpPr txBox="1"/>
            <p:nvPr/>
          </p:nvSpPr>
          <p:spPr>
            <a:xfrm>
              <a:off x="4229349" y="2958989"/>
              <a:ext cx="4138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F#</a:t>
              </a: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G♭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AD77C0D-6ABB-E21D-CF7D-0799A233F2B2}"/>
                </a:ext>
              </a:extLst>
            </p:cNvPr>
            <p:cNvSpPr txBox="1"/>
            <p:nvPr/>
          </p:nvSpPr>
          <p:spPr>
            <a:xfrm>
              <a:off x="5004969" y="2958989"/>
              <a:ext cx="4219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G#</a:t>
              </a: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A♭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4E57B2-90A4-2947-D272-8C974586FBC1}"/>
                </a:ext>
              </a:extLst>
            </p:cNvPr>
            <p:cNvSpPr txBox="1"/>
            <p:nvPr/>
          </p:nvSpPr>
          <p:spPr>
            <a:xfrm>
              <a:off x="5776690" y="2958988"/>
              <a:ext cx="4154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A#</a:t>
              </a: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B♭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4" descr="Circle of fifths deluxe 4.svg">
            <a:extLst>
              <a:ext uri="{FF2B5EF4-FFF2-40B4-BE49-F238E27FC236}">
                <a16:creationId xmlns:a16="http://schemas.microsoft.com/office/drawing/2014/main" id="{DC8BAEC5-3A22-F9BB-EA98-04595FE37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831" y="2254607"/>
            <a:ext cx="3343873" cy="334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858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0714A-7787-B8E2-403B-8F946EB12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6DD8DF-F4A9-5B94-92B1-C0A8E7B2E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주차 세미나 준비물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474374-2AE1-4F68-FD48-BB224EC81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399"/>
            <a:ext cx="9872871" cy="4382589"/>
          </a:xfrm>
        </p:spPr>
        <p:txBody>
          <a:bodyPr>
            <a:normAutofit/>
          </a:bodyPr>
          <a:lstStyle/>
          <a:p>
            <a:r>
              <a:rPr lang="ko-KR" altLang="en-US" dirty="0"/>
              <a:t>개인 휴대폰 </a:t>
            </a:r>
            <a:r>
              <a:rPr lang="en-US" altLang="ko-KR" dirty="0"/>
              <a:t>+ Tuner </a:t>
            </a:r>
            <a:r>
              <a:rPr lang="ko-KR" altLang="en-US" dirty="0"/>
              <a:t>앱</a:t>
            </a:r>
            <a:endParaRPr lang="en-US" altLang="ko-KR" dirty="0"/>
          </a:p>
          <a:p>
            <a:r>
              <a:rPr lang="ko-KR" altLang="en-US" dirty="0"/>
              <a:t>여러분의 참여 의지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i="1" dirty="0"/>
              <a:t>1</a:t>
            </a:r>
            <a:r>
              <a:rPr lang="ko-KR" altLang="en-US" i="1" dirty="0"/>
              <a:t>주차에는 노트북이 없어도 진행 가능합니다</a:t>
            </a:r>
            <a:r>
              <a:rPr lang="en-US" altLang="ko-KR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1975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92698B-8132-420E-9FC4-BA8A78A15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소통 채널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075D2B-76FE-4039-82E2-302D9B533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600" dirty="0"/>
              <a:t>“UNIDEV</a:t>
            </a:r>
            <a:r>
              <a:rPr lang="ko-KR" altLang="en-US" sz="1600" dirty="0"/>
              <a:t> 작곡 세미나 </a:t>
            </a:r>
            <a:r>
              <a:rPr lang="en-US" altLang="ko-KR" sz="1600" dirty="0"/>
              <a:t>2024” </a:t>
            </a:r>
            <a:r>
              <a:rPr lang="ko-KR" altLang="en-US" sz="1600" dirty="0" err="1"/>
              <a:t>디스코드</a:t>
            </a:r>
            <a:r>
              <a:rPr lang="ko-KR" altLang="en-US" sz="1600" dirty="0"/>
              <a:t> 서버를 통해 모든 공지를 전달합니다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 err="1"/>
              <a:t>디스코드</a:t>
            </a:r>
            <a:r>
              <a:rPr lang="ko-KR" altLang="en-US" sz="1600" dirty="0"/>
              <a:t> </a:t>
            </a:r>
            <a:r>
              <a:rPr lang="en-US" altLang="ko-KR" sz="1600" dirty="0">
                <a:solidFill>
                  <a:schemeClr val="accent4"/>
                </a:solidFill>
              </a:rPr>
              <a:t>#</a:t>
            </a:r>
            <a:r>
              <a:rPr lang="ko-KR" altLang="en-US" sz="1600" dirty="0">
                <a:solidFill>
                  <a:schemeClr val="accent4"/>
                </a:solidFill>
              </a:rPr>
              <a:t>📢공지 </a:t>
            </a:r>
            <a:r>
              <a:rPr lang="ko-KR" altLang="en-US" sz="1600" dirty="0"/>
              <a:t>채널을 잘 확인하시기 바랍니다</a:t>
            </a:r>
            <a:r>
              <a:rPr lang="en-US" altLang="ko-KR" sz="1600" dirty="0"/>
              <a:t>!</a:t>
            </a:r>
          </a:p>
          <a:p>
            <a:endParaRPr lang="en-US" altLang="ko-KR" sz="1600" dirty="0"/>
          </a:p>
          <a:p>
            <a:r>
              <a:rPr lang="ko-KR" altLang="en-US" sz="1600" dirty="0"/>
              <a:t>질문이 있으면 먼저 </a:t>
            </a:r>
            <a:r>
              <a:rPr lang="en-US" altLang="ko-KR" sz="1600" dirty="0">
                <a:solidFill>
                  <a:schemeClr val="accent4"/>
                </a:solidFill>
              </a:rPr>
              <a:t>#</a:t>
            </a:r>
            <a:r>
              <a:rPr lang="ko-KR" altLang="en-US" sz="1600" dirty="0">
                <a:solidFill>
                  <a:schemeClr val="accent4"/>
                </a:solidFill>
              </a:rPr>
              <a:t>❔</a:t>
            </a:r>
            <a:r>
              <a:rPr lang="ko-KR" altLang="en-US" sz="1600" dirty="0" err="1">
                <a:solidFill>
                  <a:schemeClr val="accent4"/>
                </a:solidFill>
              </a:rPr>
              <a:t>자주묻는질문</a:t>
            </a:r>
            <a:r>
              <a:rPr lang="ko-KR" altLang="en-US" sz="1600" dirty="0">
                <a:solidFill>
                  <a:schemeClr val="accent4"/>
                </a:solidFill>
              </a:rPr>
              <a:t> </a:t>
            </a:r>
            <a:r>
              <a:rPr lang="ko-KR" altLang="en-US" sz="1600" dirty="0"/>
              <a:t>채널을 확인하시고</a:t>
            </a:r>
            <a:r>
              <a:rPr lang="en-US" altLang="ko-KR" sz="1600" dirty="0"/>
              <a:t>,</a:t>
            </a:r>
            <a:br>
              <a:rPr lang="en-US" altLang="ko-KR" sz="1600" dirty="0"/>
            </a:br>
            <a:r>
              <a:rPr lang="ko-KR" altLang="en-US" sz="1600" dirty="0"/>
              <a:t>그 다음에 </a:t>
            </a:r>
            <a:r>
              <a:rPr lang="en-US" altLang="ko-KR" sz="1600" dirty="0"/>
              <a:t>DM </a:t>
            </a:r>
            <a:r>
              <a:rPr lang="ko-KR" altLang="en-US" sz="1600" dirty="0"/>
              <a:t>또는 </a:t>
            </a:r>
            <a:r>
              <a:rPr lang="en-US" altLang="ko-KR" sz="1600" dirty="0">
                <a:solidFill>
                  <a:schemeClr val="accent4"/>
                </a:solidFill>
              </a:rPr>
              <a:t>#</a:t>
            </a:r>
            <a:r>
              <a:rPr lang="ko-KR" altLang="en-US" sz="1600" dirty="0">
                <a:solidFill>
                  <a:schemeClr val="accent4"/>
                </a:solidFill>
              </a:rPr>
              <a:t>❓질의응답 </a:t>
            </a:r>
            <a:r>
              <a:rPr lang="ko-KR" altLang="en-US" sz="1600" dirty="0"/>
              <a:t>채널을 통해 편하게 여쭤보세요</a:t>
            </a:r>
            <a:r>
              <a:rPr lang="en-US" altLang="ko-KR" sz="1600" dirty="0"/>
              <a:t>!</a:t>
            </a:r>
          </a:p>
          <a:p>
            <a:r>
              <a:rPr lang="ko-KR" altLang="en-US" sz="1600" dirty="0"/>
              <a:t>세미나 진행에 대한 건의사항과</a:t>
            </a:r>
            <a:r>
              <a:rPr lang="en-US" altLang="ko-KR" sz="1600" dirty="0"/>
              <a:t> </a:t>
            </a:r>
            <a:r>
              <a:rPr lang="ko-KR" altLang="en-US" sz="1600" dirty="0"/>
              <a:t>피드백 받습니다</a:t>
            </a:r>
            <a:r>
              <a:rPr lang="en-US" altLang="ko-KR" sz="1600" dirty="0"/>
              <a:t>! </a:t>
            </a:r>
            <a:r>
              <a:rPr lang="en-US" altLang="ko-KR" sz="1600" dirty="0">
                <a:solidFill>
                  <a:schemeClr val="accent4"/>
                </a:solidFill>
              </a:rPr>
              <a:t>#</a:t>
            </a:r>
            <a:r>
              <a:rPr lang="ko-KR" altLang="en-US" sz="1600" dirty="0">
                <a:solidFill>
                  <a:schemeClr val="accent4"/>
                </a:solidFill>
              </a:rPr>
              <a:t>🙋건의사항 </a:t>
            </a:r>
            <a:r>
              <a:rPr lang="ko-KR" altLang="en-US" sz="1600" dirty="0"/>
              <a:t>채널에 올려주세요</a:t>
            </a:r>
            <a:r>
              <a:rPr lang="en-US" altLang="ko-KR" sz="1600" dirty="0"/>
              <a:t>!</a:t>
            </a:r>
          </a:p>
          <a:p>
            <a:r>
              <a:rPr lang="ko-KR" altLang="en-US" sz="1600" dirty="0"/>
              <a:t>흥미로운 정보나 팁이 있으면 다른 사람도 볼 수 있게 </a:t>
            </a:r>
            <a:r>
              <a:rPr lang="en-US" altLang="ko-KR" sz="1600" dirty="0">
                <a:solidFill>
                  <a:schemeClr val="accent4"/>
                </a:solidFill>
              </a:rPr>
              <a:t>#✨</a:t>
            </a:r>
            <a:r>
              <a:rPr lang="ko-KR" altLang="en-US" sz="1600" dirty="0">
                <a:solidFill>
                  <a:schemeClr val="accent4"/>
                </a:solidFill>
              </a:rPr>
              <a:t>팁</a:t>
            </a:r>
            <a:r>
              <a:rPr lang="en-US" altLang="ko-KR" sz="1600" dirty="0"/>
              <a:t> </a:t>
            </a:r>
            <a:r>
              <a:rPr lang="ko-KR" altLang="en-US" sz="1600" dirty="0"/>
              <a:t>채널에 올려주세요</a:t>
            </a:r>
            <a:r>
              <a:rPr lang="en-US" altLang="ko-KR" sz="1600" dirty="0"/>
              <a:t>!</a:t>
            </a:r>
          </a:p>
          <a:p>
            <a:r>
              <a:rPr lang="ko-KR" altLang="en-US" sz="1600" dirty="0"/>
              <a:t>재미있는 이야기라면 아무거나 같이 </a:t>
            </a:r>
            <a:r>
              <a:rPr lang="ko-KR" altLang="en-US" sz="1600" dirty="0" err="1"/>
              <a:t>나눠요</a:t>
            </a:r>
            <a:r>
              <a:rPr lang="en-US" altLang="ko-KR" sz="1600" dirty="0"/>
              <a:t>~! </a:t>
            </a:r>
            <a:r>
              <a:rPr lang="en-US" altLang="ko-KR" sz="1600" dirty="0">
                <a:solidFill>
                  <a:schemeClr val="accent4"/>
                </a:solidFill>
              </a:rPr>
              <a:t>#</a:t>
            </a:r>
            <a:r>
              <a:rPr lang="ko-KR" altLang="en-US" sz="1600" dirty="0">
                <a:solidFill>
                  <a:schemeClr val="accent4"/>
                </a:solidFill>
              </a:rPr>
              <a:t>😄잡담 </a:t>
            </a:r>
            <a:r>
              <a:rPr lang="ko-KR" altLang="en-US" sz="1600" dirty="0"/>
              <a:t>채널은 여러분의 참여로 활성화됩니다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부담 갖지 마시고 저에게 개인적으로 </a:t>
            </a:r>
            <a:r>
              <a:rPr lang="ko-KR" altLang="en-US" sz="1600" dirty="0" err="1"/>
              <a:t>물어보셔도</a:t>
            </a:r>
            <a:r>
              <a:rPr lang="ko-KR" altLang="en-US" sz="1600" dirty="0"/>
              <a:t> 됩니다</a:t>
            </a:r>
            <a:r>
              <a:rPr lang="en-US" altLang="ko-KR" sz="1600" dirty="0"/>
              <a:t>.</a:t>
            </a:r>
            <a:endParaRPr lang="en-US" altLang="ko-KR" sz="1600" dirty="0">
              <a:solidFill>
                <a:schemeClr val="accent1"/>
              </a:solidFill>
            </a:endParaRPr>
          </a:p>
          <a:p>
            <a:pPr lvl="1"/>
            <a:r>
              <a:rPr lang="ko-KR" altLang="en-US" sz="1400" dirty="0" err="1">
                <a:solidFill>
                  <a:schemeClr val="accent1"/>
                </a:solidFill>
              </a:rPr>
              <a:t>단태님이</a:t>
            </a:r>
            <a:r>
              <a:rPr lang="ko-KR" altLang="en-US" sz="1400" dirty="0">
                <a:solidFill>
                  <a:schemeClr val="accent1"/>
                </a:solidFill>
              </a:rPr>
              <a:t> 만든 노래를 들어보고 싶어요</a:t>
            </a:r>
            <a:r>
              <a:rPr lang="en-US" altLang="ko-KR" sz="1400" dirty="0">
                <a:solidFill>
                  <a:schemeClr val="accent1"/>
                </a:solidFill>
              </a:rPr>
              <a:t>!</a:t>
            </a:r>
          </a:p>
          <a:p>
            <a:pPr lvl="1"/>
            <a:r>
              <a:rPr lang="ko-KR" altLang="en-US" sz="1400" dirty="0">
                <a:solidFill>
                  <a:schemeClr val="accent1"/>
                </a:solidFill>
              </a:rPr>
              <a:t>밥 사주세요</a:t>
            </a:r>
            <a:r>
              <a:rPr lang="en-US" altLang="ko-KR" sz="1400" dirty="0">
                <a:solidFill>
                  <a:schemeClr val="accent1"/>
                </a:solidFill>
              </a:rPr>
              <a:t>!</a:t>
            </a:r>
            <a:endParaRPr lang="ko-KR" altLang="en-US" sz="1400" dirty="0">
              <a:solidFill>
                <a:schemeClr val="accent1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5408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94E6F-83A7-22B8-A007-172D5ECDD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92C5818-B766-FCDD-4B4F-AD846FABE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즐거운 뒤풀이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6B39F46-47C3-E265-5E05-791C59857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보드게임</a:t>
            </a:r>
          </a:p>
        </p:txBody>
      </p:sp>
    </p:spTree>
    <p:extLst>
      <p:ext uri="{BB962C8B-B14F-4D97-AF65-F5344CB8AC3E}">
        <p14:creationId xmlns:p14="http://schemas.microsoft.com/office/powerpoint/2010/main" val="2370599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8A5A4FA-329E-4B21-821F-C6343C262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A52F676-CDB8-4FAF-A09E-113385B9FA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2450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E4DCB-46E1-6C38-507F-15AF6C8C3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35C6F8-044D-82A8-7762-9D9E4FF5F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오늘 할 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1B6EE9-FDD5-3076-ECB4-559F635F9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>
                <a:hlinkClick r:id="rId2" action="ppaction://hlinksldjump"/>
              </a:rPr>
              <a:t>발표자 소개</a:t>
            </a:r>
            <a:endParaRPr lang="en-US" altLang="ko-KR" sz="1800" dirty="0"/>
          </a:p>
          <a:p>
            <a:r>
              <a:rPr lang="ko-KR" altLang="en-US" sz="1800" dirty="0">
                <a:hlinkClick r:id="rId3" action="ppaction://hlinksldjump"/>
              </a:rPr>
              <a:t>앞으로 배울 내용</a:t>
            </a:r>
            <a:endParaRPr lang="en-US" altLang="ko-KR" sz="1800" dirty="0">
              <a:hlinkClick r:id="rId4" action="ppaction://hlinksldjump"/>
            </a:endParaRPr>
          </a:p>
          <a:p>
            <a:r>
              <a:rPr lang="ko-KR" altLang="en-US" sz="1800" dirty="0">
                <a:hlinkClick r:id="rId4" action="ppaction://hlinksldjump"/>
              </a:rPr>
              <a:t>작곡 도구 설치</a:t>
            </a:r>
            <a:endParaRPr lang="en-US" altLang="ko-KR" sz="1800" dirty="0"/>
          </a:p>
          <a:p>
            <a:pPr lvl="1"/>
            <a:r>
              <a:rPr lang="en-US" altLang="ko-KR" sz="1600" dirty="0"/>
              <a:t>Tuner </a:t>
            </a:r>
            <a:r>
              <a:rPr lang="ko-KR" altLang="en-US" sz="1600" dirty="0"/>
              <a:t>앱 설치</a:t>
            </a:r>
            <a:endParaRPr lang="en-US" altLang="ko-KR" sz="1600" dirty="0"/>
          </a:p>
          <a:p>
            <a:pPr lvl="1"/>
            <a:r>
              <a:rPr lang="en-US" altLang="ko-KR" sz="1600" dirty="0"/>
              <a:t>NWC </a:t>
            </a:r>
            <a:r>
              <a:rPr lang="ko-KR" altLang="en-US" sz="1600" dirty="0"/>
              <a:t>설치</a:t>
            </a:r>
            <a:endParaRPr lang="en-US" altLang="ko-KR" sz="1600" dirty="0"/>
          </a:p>
          <a:p>
            <a:pPr lvl="1"/>
            <a:r>
              <a:rPr lang="en-US" altLang="ko-KR" sz="1600" dirty="0" err="1"/>
              <a:t>FluidSynth</a:t>
            </a:r>
            <a:r>
              <a:rPr lang="en-US" altLang="ko-KR" sz="1600" dirty="0"/>
              <a:t> </a:t>
            </a:r>
            <a:r>
              <a:rPr lang="ko-KR" altLang="en-US" sz="1600" dirty="0"/>
              <a:t>및 사운드폰트 설치</a:t>
            </a:r>
            <a:endParaRPr lang="en-US" altLang="ko-KR" sz="1600" dirty="0"/>
          </a:p>
          <a:p>
            <a:pPr lvl="1"/>
            <a:r>
              <a:rPr lang="en-US" altLang="ko-KR" sz="1600" dirty="0"/>
              <a:t>Audacity </a:t>
            </a:r>
            <a:r>
              <a:rPr lang="ko-KR" altLang="en-US" sz="1600" dirty="0"/>
              <a:t>설치</a:t>
            </a:r>
            <a:endParaRPr lang="en-US" altLang="ko-KR" sz="1600" dirty="0"/>
          </a:p>
          <a:p>
            <a:pPr lvl="1"/>
            <a:r>
              <a:rPr lang="en-US" altLang="ko-KR" sz="1600" dirty="0"/>
              <a:t>Rider </a:t>
            </a:r>
            <a:r>
              <a:rPr lang="ko-KR" altLang="en-US" sz="1600" dirty="0"/>
              <a:t>및</a:t>
            </a:r>
            <a:r>
              <a:rPr lang="en-US" altLang="ko-KR" sz="1600" dirty="0"/>
              <a:t> Python3 </a:t>
            </a:r>
            <a:r>
              <a:rPr lang="ko-KR" altLang="en-US" sz="1600" dirty="0"/>
              <a:t>설치</a:t>
            </a:r>
            <a:endParaRPr lang="en-US" altLang="ko-KR" sz="1600" dirty="0"/>
          </a:p>
          <a:p>
            <a:r>
              <a:rPr lang="ko-KR" altLang="en-US" sz="1800" dirty="0">
                <a:hlinkClick r:id="rId5" action="ppaction://hlinksldjump"/>
              </a:rPr>
              <a:t>자기소개 시간</a:t>
            </a:r>
            <a:endParaRPr lang="en-US" altLang="ko-KR" sz="1800" dirty="0">
              <a:hlinkClick r:id="rId6" action="ppaction://hlinksldjump"/>
            </a:endParaRPr>
          </a:p>
          <a:p>
            <a:r>
              <a:rPr lang="ko-KR" altLang="en-US" sz="1800" dirty="0">
                <a:hlinkClick r:id="rId6" action="ppaction://hlinksldjump"/>
              </a:rPr>
              <a:t>다음 세미나 공지</a:t>
            </a:r>
            <a:endParaRPr lang="en-US" altLang="ko-KR" sz="1800" dirty="0"/>
          </a:p>
          <a:p>
            <a:r>
              <a:rPr lang="ko-KR" altLang="en-US" sz="1800" dirty="0">
                <a:hlinkClick r:id="rId7" action="ppaction://hlinksldjump"/>
              </a:rPr>
              <a:t>즐거운 뒤풀이</a:t>
            </a:r>
            <a:r>
              <a:rPr lang="en-US" altLang="ko-KR" sz="1800" dirty="0">
                <a:hlinkClick r:id="rId7" action="ppaction://hlinksldjump"/>
              </a:rPr>
              <a:t>!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386107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9A80A49-9EE3-4A35-B275-0F64B3127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발표자 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951EB8-BFF2-4139-8086-6C817841E7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이론</a:t>
            </a:r>
          </a:p>
        </p:txBody>
      </p:sp>
    </p:spTree>
    <p:extLst>
      <p:ext uri="{BB962C8B-B14F-4D97-AF65-F5344CB8AC3E}">
        <p14:creationId xmlns:p14="http://schemas.microsoft.com/office/powerpoint/2010/main" val="833994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69278D-C053-41D2-AEBB-790300307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발표자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CD26B3-65C7-4602-AD7B-C60CA0528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399"/>
            <a:ext cx="9872871" cy="4330337"/>
          </a:xfrm>
        </p:spPr>
        <p:txBody>
          <a:bodyPr>
            <a:normAutofit/>
          </a:bodyPr>
          <a:lstStyle/>
          <a:p>
            <a:r>
              <a:rPr lang="ko-KR" altLang="en-US" dirty="0"/>
              <a:t>안단태 </a:t>
            </a:r>
            <a:r>
              <a:rPr lang="en-US" altLang="ko-KR" dirty="0"/>
              <a:t>(Andantino, </a:t>
            </a:r>
            <a:r>
              <a:rPr lang="ko-KR" altLang="en-US" dirty="0" err="1"/>
              <a:t>느리개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서울대학교 컴퓨터공학부 </a:t>
            </a:r>
            <a:r>
              <a:rPr lang="en-US" altLang="ko-KR" dirty="0"/>
              <a:t>15</a:t>
            </a:r>
            <a:r>
              <a:rPr lang="ko-KR" altLang="en-US" dirty="0"/>
              <a:t>학번</a:t>
            </a:r>
            <a:endParaRPr lang="en-US" altLang="ko-KR" dirty="0"/>
          </a:p>
          <a:p>
            <a:r>
              <a:rPr lang="ko-KR" altLang="en-US" dirty="0"/>
              <a:t>자유개발동아리 </a:t>
            </a:r>
            <a:r>
              <a:rPr lang="en-US" altLang="ko-KR" dirty="0" err="1"/>
              <a:t>UPnL</a:t>
            </a:r>
            <a:r>
              <a:rPr lang="en-US" altLang="ko-KR" dirty="0"/>
              <a:t> </a:t>
            </a:r>
            <a:r>
              <a:rPr lang="ko-KR" altLang="en-US" dirty="0"/>
              <a:t>소속</a:t>
            </a:r>
            <a:endParaRPr lang="en-US" altLang="ko-KR" dirty="0"/>
          </a:p>
          <a:p>
            <a:endParaRPr lang="en-US" altLang="ko-KR" sz="1800" dirty="0"/>
          </a:p>
          <a:p>
            <a:r>
              <a:rPr lang="ko-KR" altLang="en-US" sz="1800" dirty="0"/>
              <a:t>피아노를 배운 지 </a:t>
            </a:r>
            <a:r>
              <a:rPr lang="en-US" altLang="ko-KR" sz="1800" dirty="0"/>
              <a:t>20</a:t>
            </a:r>
            <a:r>
              <a:rPr lang="ko-KR" altLang="en-US" sz="1800" dirty="0"/>
              <a:t>년이 지나서 피아노는 못 칩니다</a:t>
            </a:r>
            <a:r>
              <a:rPr lang="en-US" altLang="ko-KR" sz="1800" dirty="0"/>
              <a:t>. </a:t>
            </a:r>
            <a:r>
              <a:rPr lang="ko-KR" altLang="en-US" sz="1800" dirty="0"/>
              <a:t>기타는 쳐본 적도 없습니다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약 </a:t>
            </a:r>
            <a:r>
              <a:rPr lang="en-US" altLang="ko-KR" sz="1800" dirty="0"/>
              <a:t>10</a:t>
            </a:r>
            <a:r>
              <a:rPr lang="ko-KR" altLang="en-US" sz="1800" dirty="0"/>
              <a:t>년 전부터 </a:t>
            </a:r>
            <a:r>
              <a:rPr lang="en-US" altLang="ko-KR" sz="1800" dirty="0"/>
              <a:t>MIDI </a:t>
            </a:r>
            <a:r>
              <a:rPr lang="ko-KR" altLang="en-US" sz="1800" dirty="0"/>
              <a:t>작곡을 독학했습니다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현재까지 작곡하여 </a:t>
            </a:r>
            <a:r>
              <a:rPr lang="en-US" altLang="ko-KR" sz="1800" dirty="0"/>
              <a:t>.mp3 </a:t>
            </a:r>
            <a:r>
              <a:rPr lang="ko-KR" altLang="en-US" sz="1800" dirty="0"/>
              <a:t>파일로 만든 곡이 중복 제외하고 </a:t>
            </a:r>
            <a:r>
              <a:rPr lang="en-US" altLang="ko-KR" sz="1800" dirty="0"/>
              <a:t>50</a:t>
            </a:r>
            <a:r>
              <a:rPr lang="ko-KR" altLang="en-US" sz="1800" dirty="0"/>
              <a:t>곡 정도</a:t>
            </a:r>
            <a:r>
              <a:rPr lang="en-US" altLang="ko-KR" sz="1800" dirty="0"/>
              <a:t> </a:t>
            </a:r>
            <a:r>
              <a:rPr lang="ko-KR" altLang="en-US" sz="1800" dirty="0"/>
              <a:t>됩니다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현재 개발 중인 </a:t>
            </a:r>
            <a:r>
              <a:rPr lang="en-US" altLang="ko-KR" sz="1800" dirty="0"/>
              <a:t>‘</a:t>
            </a:r>
            <a:r>
              <a:rPr lang="ko-KR" altLang="en-US" sz="1800" dirty="0"/>
              <a:t>중력미로</a:t>
            </a:r>
            <a:r>
              <a:rPr lang="en-US" altLang="ko-KR" sz="1800" dirty="0"/>
              <a:t>’</a:t>
            </a:r>
            <a:r>
              <a:rPr lang="ko-KR" altLang="en-US" sz="1800" dirty="0"/>
              <a:t>를 비롯한 여러 자체 제작 게임의 배경음악을 직접 만들어 넣었습니다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대학원에서 </a:t>
            </a:r>
            <a:r>
              <a:rPr lang="ko-KR" altLang="en-US" sz="1800" dirty="0">
                <a:solidFill>
                  <a:schemeClr val="accent2"/>
                </a:solidFill>
              </a:rPr>
              <a:t>음악 분석</a:t>
            </a:r>
            <a:r>
              <a:rPr lang="en-US" altLang="ko-KR" sz="1800" dirty="0">
                <a:solidFill>
                  <a:schemeClr val="accent6"/>
                </a:solidFill>
              </a:rPr>
              <a:t>(</a:t>
            </a:r>
            <a:r>
              <a:rPr lang="ko-KR" altLang="en-US" sz="1800" dirty="0">
                <a:solidFill>
                  <a:schemeClr val="accent6"/>
                </a:solidFill>
              </a:rPr>
              <a:t>음악정보검색</a:t>
            </a:r>
            <a:r>
              <a:rPr lang="en-US" altLang="ko-KR" sz="1800" dirty="0">
                <a:solidFill>
                  <a:schemeClr val="accent6"/>
                </a:solidFill>
              </a:rPr>
              <a:t>)</a:t>
            </a:r>
            <a:r>
              <a:rPr lang="ko-KR" altLang="en-US" sz="1800" dirty="0">
                <a:solidFill>
                  <a:schemeClr val="accent6"/>
                </a:solidFill>
              </a:rPr>
              <a:t> </a:t>
            </a:r>
            <a:r>
              <a:rPr lang="ko-KR" altLang="en-US" sz="1800" dirty="0">
                <a:solidFill>
                  <a:schemeClr val="accent2"/>
                </a:solidFill>
              </a:rPr>
              <a:t>및 </a:t>
            </a:r>
            <a:r>
              <a:rPr lang="en-US" altLang="ko-KR" sz="1800" dirty="0">
                <a:solidFill>
                  <a:schemeClr val="accent2"/>
                </a:solidFill>
              </a:rPr>
              <a:t>HCI </a:t>
            </a:r>
            <a:r>
              <a:rPr lang="ko-KR" altLang="en-US" sz="1800" dirty="0"/>
              <a:t>관련 주제로 연구하고 있습니다</a:t>
            </a:r>
            <a:r>
              <a:rPr lang="en-US" altLang="ko-KR" sz="1800" dirty="0"/>
              <a:t>.</a:t>
            </a:r>
          </a:p>
        </p:txBody>
      </p:sp>
      <p:pic>
        <p:nvPicPr>
          <p:cNvPr id="4" name="합창이 있는 날 (2023)">
            <a:hlinkClick r:id="" action="ppaction://media"/>
            <a:extLst>
              <a:ext uri="{FF2B5EF4-FFF2-40B4-BE49-F238E27FC236}">
                <a16:creationId xmlns:a16="http://schemas.microsoft.com/office/drawing/2014/main" id="{8EF27BB7-58FA-9693-164F-5D4BB1EC7E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38261" y="2429270"/>
            <a:ext cx="487363" cy="4873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2412CB-7303-2DD3-257E-E34F86599B30}"/>
              </a:ext>
            </a:extLst>
          </p:cNvPr>
          <p:cNvSpPr txBox="1"/>
          <p:nvPr/>
        </p:nvSpPr>
        <p:spPr>
          <a:xfrm>
            <a:off x="7250655" y="2057399"/>
            <a:ext cx="327785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합창이 있는 날 </a:t>
            </a:r>
            <a:r>
              <a:rPr lang="en-US" altLang="ko-KR" sz="2000" dirty="0">
                <a:solidFill>
                  <a:schemeClr val="accent6"/>
                </a:solidFill>
              </a:rPr>
              <a:t>(</a:t>
            </a:r>
            <a:r>
              <a:rPr lang="ko-KR" altLang="en-US" sz="2000" dirty="0" err="1">
                <a:solidFill>
                  <a:schemeClr val="accent6"/>
                </a:solidFill>
              </a:rPr>
              <a:t>대표곡</a:t>
            </a:r>
            <a:r>
              <a:rPr lang="en-US" altLang="ko-KR" sz="2000" dirty="0">
                <a:solidFill>
                  <a:schemeClr val="accent6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작곡과 작사 모두 맡음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SATB </a:t>
            </a:r>
            <a:r>
              <a:rPr lang="ko-KR" altLang="en-US" dirty="0"/>
              <a:t>합창곡 </a:t>
            </a:r>
            <a:r>
              <a:rPr lang="en-US" altLang="ko-KR" dirty="0"/>
              <a:t>+ </a:t>
            </a:r>
            <a:r>
              <a:rPr lang="ko-KR" altLang="en-US" dirty="0"/>
              <a:t>피아노 반주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네 번의 합창 공연 진행</a:t>
            </a:r>
          </a:p>
        </p:txBody>
      </p:sp>
    </p:spTree>
    <p:extLst>
      <p:ext uri="{BB962C8B-B14F-4D97-AF65-F5344CB8AC3E}">
        <p14:creationId xmlns:p14="http://schemas.microsoft.com/office/powerpoint/2010/main" val="2984212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4615B-11B3-B0CE-49E6-5263064BA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7CFF6-5BEF-2E54-6ECC-F6300A118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발표자 소개 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이어서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0C51E6-46B7-D534-CFB7-E91F11591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399"/>
            <a:ext cx="9872871" cy="4330337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음악가로서의 연혁</a:t>
            </a:r>
            <a:endParaRPr lang="en-US" altLang="ko-KR" sz="1800" dirty="0"/>
          </a:p>
          <a:p>
            <a:pPr lvl="1"/>
            <a:r>
              <a:rPr lang="en-US" altLang="ko-KR" sz="1600" dirty="0"/>
              <a:t>2002 ~ 2003	: </a:t>
            </a:r>
            <a:r>
              <a:rPr lang="ko-KR" altLang="en-US" sz="1600" dirty="0"/>
              <a:t>피아노 학원에서 </a:t>
            </a:r>
            <a:r>
              <a:rPr lang="ko-KR" altLang="en-US" sz="1600" dirty="0" err="1"/>
              <a:t>바이엘</a:t>
            </a:r>
            <a:r>
              <a:rPr lang="ko-KR" altLang="en-US" sz="1600" dirty="0"/>
              <a:t> 수료</a:t>
            </a:r>
            <a:endParaRPr lang="en-US" altLang="ko-KR" sz="1600" dirty="0"/>
          </a:p>
          <a:p>
            <a:pPr lvl="1"/>
            <a:r>
              <a:rPr lang="en-US" altLang="ko-KR" sz="1600" dirty="0"/>
              <a:t>2013 ~ </a:t>
            </a:r>
            <a:r>
              <a:rPr lang="ko-KR" altLang="en-US" sz="1600" dirty="0"/>
              <a:t>현재</a:t>
            </a:r>
            <a:r>
              <a:rPr lang="en-US" altLang="ko-KR" sz="1600" dirty="0"/>
              <a:t>	: </a:t>
            </a:r>
            <a:r>
              <a:rPr lang="ko-KR" altLang="en-US" sz="1600" dirty="0"/>
              <a:t>작곡 활동</a:t>
            </a:r>
            <a:endParaRPr lang="en-US" altLang="ko-KR" sz="1600" dirty="0"/>
          </a:p>
          <a:p>
            <a:pPr lvl="1"/>
            <a:r>
              <a:rPr lang="en-US" altLang="ko-KR" sz="1600" dirty="0"/>
              <a:t>2015 ~ 2020	: </a:t>
            </a:r>
            <a:r>
              <a:rPr lang="ko-KR" altLang="en-US" sz="1600" dirty="0" err="1"/>
              <a:t>가오갤</a:t>
            </a:r>
            <a:r>
              <a:rPr lang="ko-KR" altLang="en-US" sz="1600" dirty="0"/>
              <a:t> 합창단 소속 베이스 활동 </a:t>
            </a:r>
            <a:r>
              <a:rPr lang="en-US" altLang="ko-KR" sz="1600" dirty="0">
                <a:solidFill>
                  <a:schemeClr val="accent6"/>
                </a:solidFill>
              </a:rPr>
              <a:t>(2</a:t>
            </a:r>
            <a:r>
              <a:rPr lang="ko-KR" altLang="en-US" sz="1600" dirty="0">
                <a:solidFill>
                  <a:schemeClr val="accent6"/>
                </a:solidFill>
              </a:rPr>
              <a:t>대 단장</a:t>
            </a:r>
            <a:r>
              <a:rPr lang="en-US" altLang="ko-KR" sz="1600" dirty="0">
                <a:solidFill>
                  <a:schemeClr val="accent6"/>
                </a:solidFill>
              </a:rPr>
              <a:t>)</a:t>
            </a:r>
          </a:p>
          <a:p>
            <a:pPr lvl="1"/>
            <a:r>
              <a:rPr lang="en-US" altLang="ko-KR" sz="1600" dirty="0"/>
              <a:t>2018		: </a:t>
            </a:r>
            <a:r>
              <a:rPr lang="en-US" altLang="ko-KR" sz="1600" dirty="0" err="1"/>
              <a:t>UPnL</a:t>
            </a:r>
            <a:r>
              <a:rPr lang="ko-KR" altLang="en-US" sz="1600" dirty="0"/>
              <a:t> 작곡 세미나 진행</a:t>
            </a:r>
            <a:endParaRPr lang="en-US" altLang="ko-KR" sz="1600" dirty="0"/>
          </a:p>
          <a:p>
            <a:pPr lvl="1"/>
            <a:r>
              <a:rPr lang="en-US" altLang="ko-KR" sz="1600" dirty="0"/>
              <a:t>2023 ~ </a:t>
            </a:r>
            <a:r>
              <a:rPr lang="ko-KR" altLang="en-US" sz="1600" dirty="0"/>
              <a:t>현재</a:t>
            </a:r>
            <a:r>
              <a:rPr lang="en-US" altLang="ko-KR" sz="1600" dirty="0"/>
              <a:t>	: </a:t>
            </a:r>
            <a:r>
              <a:rPr lang="ko-KR" altLang="en-US" sz="1600" dirty="0"/>
              <a:t>동행 합창단 소속 베이스 활동</a:t>
            </a:r>
            <a:endParaRPr lang="en-US" altLang="ko-KR" sz="1600" dirty="0"/>
          </a:p>
          <a:p>
            <a:pPr lvl="1"/>
            <a:r>
              <a:rPr lang="ko-KR" altLang="en-US" sz="1600" dirty="0"/>
              <a:t>현재</a:t>
            </a:r>
            <a:r>
              <a:rPr lang="en-US" altLang="ko-KR" sz="1600" dirty="0"/>
              <a:t>		: UNIDEV </a:t>
            </a:r>
            <a:r>
              <a:rPr lang="ko-KR" altLang="en-US" sz="1600" dirty="0"/>
              <a:t>작곡 세미나 진행</a:t>
            </a:r>
            <a:endParaRPr lang="en-US" altLang="ko-KR" sz="1600" dirty="0"/>
          </a:p>
          <a:p>
            <a:pPr lvl="1"/>
            <a:endParaRPr lang="en-US" altLang="ko-KR" dirty="0"/>
          </a:p>
          <a:p>
            <a:r>
              <a:rPr lang="ko-KR" altLang="en-US" sz="1600" dirty="0"/>
              <a:t>보시면 아시겠지만</a:t>
            </a:r>
            <a:r>
              <a:rPr lang="en-US" altLang="ko-KR" sz="1600" dirty="0"/>
              <a:t>, </a:t>
            </a:r>
            <a:r>
              <a:rPr lang="ko-KR" altLang="en-US" sz="1600" dirty="0">
                <a:solidFill>
                  <a:schemeClr val="accent2"/>
                </a:solidFill>
              </a:rPr>
              <a:t>작곡 전문가도</a:t>
            </a:r>
            <a:r>
              <a:rPr lang="en-US" altLang="ko-KR" sz="1600" dirty="0">
                <a:solidFill>
                  <a:schemeClr val="accent2"/>
                </a:solidFill>
              </a:rPr>
              <a:t>, </a:t>
            </a:r>
            <a:r>
              <a:rPr lang="ko-KR" altLang="en-US" sz="1600" dirty="0">
                <a:solidFill>
                  <a:schemeClr val="accent2"/>
                </a:solidFill>
              </a:rPr>
              <a:t>전공자도 아닙니다</a:t>
            </a:r>
            <a:r>
              <a:rPr lang="en-US" altLang="ko-KR" sz="1600" dirty="0">
                <a:solidFill>
                  <a:schemeClr val="accent2"/>
                </a:solidFill>
              </a:rPr>
              <a:t>!</a:t>
            </a:r>
            <a:endParaRPr lang="ko-KR" altLang="en-US" sz="1600" dirty="0">
              <a:solidFill>
                <a:schemeClr val="accent2"/>
              </a:solidFill>
            </a:endParaRPr>
          </a:p>
          <a:p>
            <a:pPr lvl="1"/>
            <a:r>
              <a:rPr lang="ko-KR" altLang="en-US" sz="1400" dirty="0"/>
              <a:t>화성학이나 대위법 등을 제대로 배운 적이 없습니다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/>
              <a:t>여러분 중 음악대학을 나온 분이 계시다면 훈수는 언제든 환영입니다</a:t>
            </a:r>
            <a:r>
              <a:rPr lang="en-US" altLang="ko-KR" sz="1400" dirty="0"/>
              <a:t>!</a:t>
            </a:r>
          </a:p>
          <a:p>
            <a:endParaRPr lang="en-US" altLang="ko-KR" dirty="0"/>
          </a:p>
        </p:txBody>
      </p:sp>
      <p:pic>
        <p:nvPicPr>
          <p:cNvPr id="5" name="그림 4" descr="텍스트, 스크린샷, 폰트, 메뉴이(가) 표시된 사진&#10;&#10;자동 생성된 설명">
            <a:extLst>
              <a:ext uri="{FF2B5EF4-FFF2-40B4-BE49-F238E27FC236}">
                <a16:creationId xmlns:a16="http://schemas.microsoft.com/office/drawing/2014/main" id="{B64F3AAE-BB40-70F1-0AE6-83B751C047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292" y="245428"/>
            <a:ext cx="4509841" cy="637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12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9CC835-844C-4C8E-993D-DEE22846B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대표곡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07498F-932D-44CE-9C96-428FE5FB73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1800" dirty="0"/>
              <a:t>게임 삽입곡</a:t>
            </a:r>
            <a:endParaRPr lang="en-US" altLang="ko-KR" sz="1800" dirty="0"/>
          </a:p>
          <a:p>
            <a:pPr lvl="1">
              <a:lnSpc>
                <a:spcPct val="120000"/>
              </a:lnSpc>
            </a:pPr>
            <a:r>
              <a:rPr lang="ko-KR" altLang="en-US" sz="900" dirty="0"/>
              <a:t>별빛의 선율 </a:t>
            </a:r>
            <a:r>
              <a:rPr lang="en-US" altLang="ko-KR" sz="900" dirty="0">
                <a:solidFill>
                  <a:schemeClr val="accent6"/>
                </a:solidFill>
              </a:rPr>
              <a:t>(2015; </a:t>
            </a:r>
            <a:r>
              <a:rPr lang="ko-KR" altLang="en-US" sz="900" dirty="0">
                <a:solidFill>
                  <a:schemeClr val="accent6"/>
                </a:solidFill>
              </a:rPr>
              <a:t>야간 건물 탈출</a:t>
            </a:r>
            <a:r>
              <a:rPr lang="en-US" altLang="ko-KR" sz="900" dirty="0">
                <a:solidFill>
                  <a:schemeClr val="accent6"/>
                </a:solidFill>
              </a:rPr>
              <a:t>)</a:t>
            </a:r>
          </a:p>
          <a:p>
            <a:pPr lvl="1"/>
            <a:r>
              <a:rPr lang="ko-KR" altLang="en-US" sz="900" dirty="0"/>
              <a:t>관악의 선율 </a:t>
            </a:r>
            <a:r>
              <a:rPr lang="en-US" altLang="ko-KR" sz="900" dirty="0">
                <a:solidFill>
                  <a:schemeClr val="accent6"/>
                </a:solidFill>
              </a:rPr>
              <a:t>(2015; </a:t>
            </a:r>
            <a:r>
              <a:rPr lang="ko-KR" altLang="en-US" sz="900" dirty="0">
                <a:solidFill>
                  <a:schemeClr val="accent6"/>
                </a:solidFill>
              </a:rPr>
              <a:t>야간 건물 탈출</a:t>
            </a:r>
            <a:r>
              <a:rPr lang="en-US" altLang="ko-KR" sz="900" dirty="0">
                <a:solidFill>
                  <a:schemeClr val="accent6"/>
                </a:solidFill>
              </a:rPr>
              <a:t>, Forbidden Sorcery)</a:t>
            </a:r>
          </a:p>
          <a:p>
            <a:pPr lvl="1"/>
            <a:r>
              <a:rPr lang="ko-KR" altLang="en-US" sz="900" dirty="0"/>
              <a:t>도형의 선율 </a:t>
            </a:r>
            <a:r>
              <a:rPr lang="en-US" altLang="ko-KR" sz="900" dirty="0">
                <a:solidFill>
                  <a:schemeClr val="accent6"/>
                </a:solidFill>
              </a:rPr>
              <a:t>(2015; Tilting Maze)</a:t>
            </a:r>
          </a:p>
          <a:p>
            <a:pPr lvl="1"/>
            <a:r>
              <a:rPr lang="ko-KR" altLang="en-US" sz="900" dirty="0"/>
              <a:t>전율의 선율 </a:t>
            </a:r>
            <a:r>
              <a:rPr lang="en-US" altLang="ko-KR" sz="900" dirty="0">
                <a:solidFill>
                  <a:schemeClr val="accent6"/>
                </a:solidFill>
              </a:rPr>
              <a:t>(2015; </a:t>
            </a:r>
            <a:r>
              <a:rPr lang="ko-KR" altLang="en-US" sz="900" dirty="0">
                <a:solidFill>
                  <a:schemeClr val="accent6"/>
                </a:solidFill>
              </a:rPr>
              <a:t>야간 건물 탈출</a:t>
            </a:r>
            <a:r>
              <a:rPr lang="en-US" altLang="ko-KR" sz="900" dirty="0">
                <a:solidFill>
                  <a:schemeClr val="accent6"/>
                </a:solidFill>
              </a:rPr>
              <a:t>)</a:t>
            </a:r>
          </a:p>
          <a:p>
            <a:pPr lvl="1"/>
            <a:r>
              <a:rPr lang="ko-KR" altLang="en-US" sz="900" dirty="0"/>
              <a:t>마력의 선율 </a:t>
            </a:r>
            <a:r>
              <a:rPr lang="en-US" altLang="ko-KR" sz="900" dirty="0">
                <a:solidFill>
                  <a:schemeClr val="accent6"/>
                </a:solidFill>
              </a:rPr>
              <a:t>(2018; </a:t>
            </a:r>
            <a:r>
              <a:rPr lang="ko-KR" altLang="en-US" sz="900" dirty="0">
                <a:solidFill>
                  <a:schemeClr val="accent6"/>
                </a:solidFill>
              </a:rPr>
              <a:t>오브의 </a:t>
            </a:r>
            <a:r>
              <a:rPr lang="ko-KR" altLang="en-US" sz="900" dirty="0" err="1">
                <a:solidFill>
                  <a:schemeClr val="accent6"/>
                </a:solidFill>
              </a:rPr>
              <a:t>마검사</a:t>
            </a:r>
            <a:r>
              <a:rPr lang="en-US" altLang="ko-KR" sz="900" dirty="0">
                <a:solidFill>
                  <a:schemeClr val="accent6"/>
                </a:solidFill>
              </a:rPr>
              <a:t>)</a:t>
            </a:r>
          </a:p>
          <a:p>
            <a:pPr lvl="1"/>
            <a:r>
              <a:rPr lang="ko-KR" altLang="en-US" sz="900" dirty="0"/>
              <a:t>악령의 선율 </a:t>
            </a:r>
            <a:r>
              <a:rPr lang="en-US" altLang="ko-KR" sz="900" dirty="0">
                <a:solidFill>
                  <a:schemeClr val="accent6"/>
                </a:solidFill>
              </a:rPr>
              <a:t>(2018; Forbidden Sorcery)</a:t>
            </a:r>
          </a:p>
          <a:p>
            <a:pPr lvl="1"/>
            <a:r>
              <a:rPr lang="ko-KR" altLang="en-US" sz="900" dirty="0"/>
              <a:t>얼음의 선율 </a:t>
            </a:r>
            <a:r>
              <a:rPr lang="en-US" altLang="ko-KR" sz="900" dirty="0">
                <a:solidFill>
                  <a:schemeClr val="accent6"/>
                </a:solidFill>
              </a:rPr>
              <a:t>(2019; </a:t>
            </a:r>
            <a:r>
              <a:rPr lang="ko-KR" altLang="en-US" sz="900" dirty="0">
                <a:solidFill>
                  <a:schemeClr val="accent6"/>
                </a:solidFill>
              </a:rPr>
              <a:t>오브의 </a:t>
            </a:r>
            <a:r>
              <a:rPr lang="ko-KR" altLang="en-US" sz="900" dirty="0" err="1">
                <a:solidFill>
                  <a:schemeClr val="accent6"/>
                </a:solidFill>
              </a:rPr>
              <a:t>마검사</a:t>
            </a:r>
            <a:r>
              <a:rPr lang="en-US" altLang="ko-KR" sz="900" dirty="0">
                <a:solidFill>
                  <a:schemeClr val="accent6"/>
                </a:solidFill>
              </a:rPr>
              <a:t>)</a:t>
            </a:r>
          </a:p>
          <a:p>
            <a:pPr lvl="1"/>
            <a:r>
              <a:rPr lang="ko-KR" altLang="en-US" sz="900" dirty="0"/>
              <a:t>심연의 선율 </a:t>
            </a:r>
            <a:r>
              <a:rPr lang="en-US" altLang="ko-KR" sz="900" dirty="0">
                <a:solidFill>
                  <a:schemeClr val="accent6"/>
                </a:solidFill>
              </a:rPr>
              <a:t>(2019; </a:t>
            </a:r>
            <a:r>
              <a:rPr lang="ko-KR" altLang="en-US" sz="900" dirty="0">
                <a:solidFill>
                  <a:schemeClr val="accent6"/>
                </a:solidFill>
              </a:rPr>
              <a:t>오브의 </a:t>
            </a:r>
            <a:r>
              <a:rPr lang="ko-KR" altLang="en-US" sz="900" dirty="0" err="1">
                <a:solidFill>
                  <a:schemeClr val="accent6"/>
                </a:solidFill>
              </a:rPr>
              <a:t>마검사</a:t>
            </a:r>
            <a:r>
              <a:rPr lang="en-US" altLang="ko-KR" sz="900" dirty="0">
                <a:solidFill>
                  <a:schemeClr val="accent6"/>
                </a:solidFill>
              </a:rPr>
              <a:t>)</a:t>
            </a:r>
          </a:p>
          <a:p>
            <a:pPr lvl="1"/>
            <a:r>
              <a:rPr lang="ko-KR" altLang="en-US" sz="900" dirty="0"/>
              <a:t>오후의 선율 </a:t>
            </a:r>
            <a:r>
              <a:rPr lang="en-US" altLang="ko-KR" sz="900" dirty="0">
                <a:solidFill>
                  <a:schemeClr val="accent6"/>
                </a:solidFill>
              </a:rPr>
              <a:t>(2019; </a:t>
            </a:r>
            <a:r>
              <a:rPr lang="ko-KR" altLang="en-US" sz="900" dirty="0">
                <a:solidFill>
                  <a:schemeClr val="accent6"/>
                </a:solidFill>
              </a:rPr>
              <a:t>오브의 </a:t>
            </a:r>
            <a:r>
              <a:rPr lang="ko-KR" altLang="en-US" sz="900" dirty="0" err="1">
                <a:solidFill>
                  <a:schemeClr val="accent6"/>
                </a:solidFill>
              </a:rPr>
              <a:t>마검사</a:t>
            </a:r>
            <a:r>
              <a:rPr lang="en-US" altLang="ko-KR" sz="900" dirty="0">
                <a:solidFill>
                  <a:schemeClr val="accent6"/>
                </a:solidFill>
              </a:rPr>
              <a:t>)</a:t>
            </a:r>
          </a:p>
          <a:p>
            <a:pPr lvl="1"/>
            <a:r>
              <a:rPr lang="ko-KR" altLang="en-US" sz="900" dirty="0" err="1"/>
              <a:t>코코의</a:t>
            </a:r>
            <a:r>
              <a:rPr lang="ko-KR" altLang="en-US" sz="900" dirty="0"/>
              <a:t> 선율 </a:t>
            </a:r>
            <a:r>
              <a:rPr lang="en-US" altLang="ko-KR" sz="900" dirty="0">
                <a:solidFill>
                  <a:schemeClr val="accent6"/>
                </a:solidFill>
              </a:rPr>
              <a:t>(2019; </a:t>
            </a:r>
            <a:r>
              <a:rPr lang="ko-KR" altLang="en-US" sz="900" dirty="0">
                <a:solidFill>
                  <a:schemeClr val="accent6"/>
                </a:solidFill>
              </a:rPr>
              <a:t>게으른 새牛</a:t>
            </a:r>
            <a:r>
              <a:rPr lang="en-US" altLang="ko-KR" sz="900" dirty="0">
                <a:solidFill>
                  <a:schemeClr val="accent6"/>
                </a:solidFill>
              </a:rPr>
              <a:t>)</a:t>
            </a:r>
          </a:p>
          <a:p>
            <a:pPr lvl="1"/>
            <a:r>
              <a:rPr lang="ko-KR" altLang="en-US" sz="900" dirty="0"/>
              <a:t>방랑의 선율 </a:t>
            </a:r>
            <a:r>
              <a:rPr lang="en-US" altLang="ko-KR" sz="900" dirty="0">
                <a:solidFill>
                  <a:schemeClr val="accent6"/>
                </a:solidFill>
              </a:rPr>
              <a:t>(2019; Random Maze)</a:t>
            </a:r>
          </a:p>
          <a:p>
            <a:pPr lvl="1"/>
            <a:r>
              <a:rPr lang="ko-KR" altLang="en-US" sz="900" dirty="0"/>
              <a:t>여행의 선율 </a:t>
            </a:r>
            <a:r>
              <a:rPr lang="en-US" altLang="ko-KR" sz="900" dirty="0">
                <a:solidFill>
                  <a:schemeClr val="accent6"/>
                </a:solidFill>
              </a:rPr>
              <a:t>(2020; RPS Brawl, Random</a:t>
            </a:r>
            <a:r>
              <a:rPr lang="ko-KR" altLang="en-US" sz="900" dirty="0">
                <a:solidFill>
                  <a:schemeClr val="accent6"/>
                </a:solidFill>
              </a:rPr>
              <a:t> </a:t>
            </a:r>
            <a:r>
              <a:rPr lang="en-US" altLang="ko-KR" sz="900" dirty="0">
                <a:solidFill>
                  <a:schemeClr val="accent6"/>
                </a:solidFill>
              </a:rPr>
              <a:t>Maze)</a:t>
            </a:r>
          </a:p>
          <a:p>
            <a:pPr lvl="1"/>
            <a:r>
              <a:rPr lang="ko-KR" altLang="en-US" sz="900" dirty="0"/>
              <a:t>기계의 선율 </a:t>
            </a:r>
            <a:r>
              <a:rPr lang="en-US" altLang="ko-KR" sz="900" dirty="0">
                <a:solidFill>
                  <a:schemeClr val="accent6"/>
                </a:solidFill>
              </a:rPr>
              <a:t>(2020; </a:t>
            </a:r>
            <a:r>
              <a:rPr lang="ko-KR" altLang="en-US" sz="900" dirty="0">
                <a:solidFill>
                  <a:schemeClr val="accent6"/>
                </a:solidFill>
              </a:rPr>
              <a:t>중력미로</a:t>
            </a:r>
            <a:r>
              <a:rPr lang="en-US" altLang="ko-KR" sz="900" dirty="0">
                <a:solidFill>
                  <a:schemeClr val="accent6"/>
                </a:solidFill>
              </a:rPr>
              <a:t>)</a:t>
            </a:r>
          </a:p>
          <a:p>
            <a:pPr lvl="1"/>
            <a:r>
              <a:rPr lang="ko-KR" altLang="en-US" sz="900" dirty="0"/>
              <a:t>회피의 선율 </a:t>
            </a:r>
            <a:r>
              <a:rPr lang="en-US" altLang="ko-KR" sz="900" dirty="0">
                <a:solidFill>
                  <a:schemeClr val="accent6"/>
                </a:solidFill>
              </a:rPr>
              <a:t>(2022; </a:t>
            </a:r>
            <a:r>
              <a:rPr lang="en-US" altLang="ko-KR" sz="900" dirty="0" err="1">
                <a:solidFill>
                  <a:schemeClr val="accent6"/>
                </a:solidFill>
              </a:rPr>
              <a:t>UPnL</a:t>
            </a:r>
            <a:r>
              <a:rPr lang="en-US" altLang="ko-KR" sz="900" dirty="0">
                <a:solidFill>
                  <a:schemeClr val="accent6"/>
                </a:solidFill>
              </a:rPr>
              <a:t> Unity </a:t>
            </a:r>
            <a:r>
              <a:rPr lang="ko-KR" altLang="en-US" sz="900" dirty="0">
                <a:solidFill>
                  <a:schemeClr val="accent6"/>
                </a:solidFill>
              </a:rPr>
              <a:t>세미나 </a:t>
            </a:r>
            <a:r>
              <a:rPr lang="en-US" altLang="ko-KR" sz="900" dirty="0">
                <a:solidFill>
                  <a:schemeClr val="accent6"/>
                </a:solidFill>
              </a:rPr>
              <a:t>Dodge </a:t>
            </a:r>
            <a:r>
              <a:rPr lang="ko-KR" altLang="en-US" sz="900" dirty="0">
                <a:solidFill>
                  <a:schemeClr val="accent6"/>
                </a:solidFill>
              </a:rPr>
              <a:t>게임 제작에 사용</a:t>
            </a:r>
            <a:r>
              <a:rPr lang="en-US" altLang="ko-KR" sz="900" dirty="0">
                <a:solidFill>
                  <a:schemeClr val="accent6"/>
                </a:solidFill>
              </a:rPr>
              <a:t>)</a:t>
            </a:r>
          </a:p>
          <a:p>
            <a:pPr lvl="1"/>
            <a:r>
              <a:rPr lang="ko-KR" altLang="en-US" sz="900" dirty="0"/>
              <a:t>기계의 선율 </a:t>
            </a:r>
            <a:r>
              <a:rPr lang="en-US" altLang="ko-KR" sz="900" dirty="0"/>
              <a:t>2 </a:t>
            </a:r>
            <a:r>
              <a:rPr lang="en-US" altLang="ko-KR" sz="900" dirty="0">
                <a:solidFill>
                  <a:schemeClr val="accent6"/>
                </a:solidFill>
              </a:rPr>
              <a:t>(2022; </a:t>
            </a:r>
            <a:r>
              <a:rPr lang="ko-KR" altLang="en-US" sz="900" dirty="0">
                <a:solidFill>
                  <a:schemeClr val="accent6"/>
                </a:solidFill>
              </a:rPr>
              <a:t>중력미로</a:t>
            </a:r>
            <a:r>
              <a:rPr lang="en-US" altLang="ko-KR" sz="900" dirty="0">
                <a:solidFill>
                  <a:schemeClr val="accent6"/>
                </a:solidFill>
              </a:rPr>
              <a:t>)</a:t>
            </a:r>
          </a:p>
          <a:p>
            <a:pPr lvl="1"/>
            <a:r>
              <a:rPr lang="ko-KR" altLang="en-US" sz="900" dirty="0"/>
              <a:t>창작의 선율 </a:t>
            </a:r>
            <a:r>
              <a:rPr lang="en-US" altLang="ko-KR" sz="900" dirty="0">
                <a:solidFill>
                  <a:schemeClr val="accent6"/>
                </a:solidFill>
              </a:rPr>
              <a:t>(2022; </a:t>
            </a:r>
            <a:r>
              <a:rPr lang="ko-KR" altLang="en-US" sz="900" dirty="0">
                <a:solidFill>
                  <a:schemeClr val="accent6"/>
                </a:solidFill>
              </a:rPr>
              <a:t>중력미로</a:t>
            </a:r>
            <a:r>
              <a:rPr lang="en-US" altLang="ko-KR" sz="900" dirty="0">
                <a:solidFill>
                  <a:schemeClr val="accent6"/>
                </a:solidFill>
              </a:rPr>
              <a:t>)</a:t>
            </a:r>
          </a:p>
          <a:p>
            <a:pPr lvl="1"/>
            <a:r>
              <a:rPr lang="ko-KR" altLang="en-US" sz="900" dirty="0" err="1"/>
              <a:t>통통의</a:t>
            </a:r>
            <a:r>
              <a:rPr lang="ko-KR" altLang="en-US" sz="900" dirty="0"/>
              <a:t> 선율 </a:t>
            </a:r>
            <a:r>
              <a:rPr lang="en-US" altLang="ko-KR" sz="900" dirty="0">
                <a:solidFill>
                  <a:schemeClr val="accent6"/>
                </a:solidFill>
              </a:rPr>
              <a:t>(2023; RPS Brawl)</a:t>
            </a:r>
          </a:p>
          <a:p>
            <a:pPr lvl="1"/>
            <a:r>
              <a:rPr lang="ko-KR" altLang="en-US" sz="900" dirty="0"/>
              <a:t>위성의 선율 </a:t>
            </a:r>
            <a:r>
              <a:rPr lang="en-US" altLang="ko-KR" sz="900" dirty="0">
                <a:solidFill>
                  <a:schemeClr val="accent6"/>
                </a:solidFill>
              </a:rPr>
              <a:t>(2023; </a:t>
            </a:r>
            <a:r>
              <a:rPr lang="ko-KR" altLang="en-US" sz="900" dirty="0">
                <a:solidFill>
                  <a:schemeClr val="accent6"/>
                </a:solidFill>
              </a:rPr>
              <a:t>중력미로</a:t>
            </a:r>
            <a:r>
              <a:rPr lang="en-US" altLang="ko-KR" sz="900" dirty="0">
                <a:solidFill>
                  <a:schemeClr val="accent6"/>
                </a:solidFill>
              </a:rPr>
              <a:t>)</a:t>
            </a:r>
          </a:p>
          <a:p>
            <a:pPr lvl="1"/>
            <a:r>
              <a:rPr lang="en-US" altLang="ko-KR" sz="900" dirty="0"/>
              <a:t>Combat BGM </a:t>
            </a:r>
            <a:r>
              <a:rPr lang="en-US" altLang="ko-KR" sz="900" dirty="0">
                <a:solidFill>
                  <a:schemeClr val="accent6"/>
                </a:solidFill>
              </a:rPr>
              <a:t>(2024; 3</a:t>
            </a:r>
            <a:r>
              <a:rPr lang="ko-KR" altLang="en-US" sz="900" dirty="0">
                <a:solidFill>
                  <a:schemeClr val="accent6"/>
                </a:solidFill>
              </a:rPr>
              <a:t>턴 용사</a:t>
            </a:r>
            <a:r>
              <a:rPr lang="en-US" altLang="ko-KR" sz="900" dirty="0">
                <a:solidFill>
                  <a:schemeClr val="accent6"/>
                </a:solidFill>
              </a:rPr>
              <a:t>!)</a:t>
            </a:r>
          </a:p>
          <a:p>
            <a:pPr lvl="1"/>
            <a:r>
              <a:rPr lang="en-US" altLang="ko-KR" sz="900" dirty="0"/>
              <a:t>Town Loop BGM </a:t>
            </a:r>
            <a:r>
              <a:rPr lang="en-US" altLang="ko-KR" sz="900" dirty="0">
                <a:solidFill>
                  <a:schemeClr val="accent6"/>
                </a:solidFill>
              </a:rPr>
              <a:t>(2024, 3</a:t>
            </a:r>
            <a:r>
              <a:rPr lang="ko-KR" altLang="en-US" sz="900" dirty="0">
                <a:solidFill>
                  <a:schemeClr val="accent6"/>
                </a:solidFill>
              </a:rPr>
              <a:t>턴 용사</a:t>
            </a:r>
            <a:r>
              <a:rPr lang="en-US" altLang="ko-KR" sz="900" dirty="0">
                <a:solidFill>
                  <a:schemeClr val="accent6"/>
                </a:solidFill>
              </a:rPr>
              <a:t>!)</a:t>
            </a:r>
          </a:p>
          <a:p>
            <a:pPr lvl="1"/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32E69A-6C1F-532D-86DD-7C83F32A76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23337" y="2057400"/>
            <a:ext cx="6173407" cy="4023360"/>
          </a:xfrm>
        </p:spPr>
        <p:txBody>
          <a:bodyPr>
            <a:noAutofit/>
          </a:bodyPr>
          <a:lstStyle/>
          <a:p>
            <a:r>
              <a:rPr lang="ko-KR" altLang="en-US" sz="1800" dirty="0"/>
              <a:t>곡 스타일</a:t>
            </a:r>
            <a:endParaRPr lang="en-US" altLang="ko-KR" sz="1800" dirty="0"/>
          </a:p>
          <a:p>
            <a:pPr lvl="1"/>
            <a:r>
              <a:rPr lang="ko-KR" altLang="en-US" sz="1600" dirty="0"/>
              <a:t>제발 </a:t>
            </a:r>
            <a:r>
              <a:rPr lang="en-US" altLang="ko-KR" sz="1600" dirty="0">
                <a:solidFill>
                  <a:schemeClr val="accent6"/>
                </a:solidFill>
              </a:rPr>
              <a:t>(2017; </a:t>
            </a:r>
            <a:r>
              <a:rPr lang="ko-KR" altLang="en-US" sz="1600" dirty="0">
                <a:solidFill>
                  <a:schemeClr val="accent6"/>
                </a:solidFill>
              </a:rPr>
              <a:t>가창 음악</a:t>
            </a:r>
            <a:r>
              <a:rPr lang="en-US" altLang="ko-KR" sz="1600" dirty="0">
                <a:solidFill>
                  <a:schemeClr val="accent6"/>
                </a:solidFill>
              </a:rPr>
              <a:t>; </a:t>
            </a:r>
            <a:r>
              <a:rPr lang="ko-KR" altLang="en-US" sz="1600" dirty="0">
                <a:solidFill>
                  <a:schemeClr val="accent6"/>
                </a:solidFill>
              </a:rPr>
              <a:t>작곡만</a:t>
            </a:r>
            <a:r>
              <a:rPr lang="en-US" altLang="ko-KR" sz="1600" dirty="0">
                <a:solidFill>
                  <a:schemeClr val="accent6"/>
                </a:solidFill>
              </a:rPr>
              <a:t>)</a:t>
            </a:r>
          </a:p>
          <a:p>
            <a:pPr lvl="1"/>
            <a:r>
              <a:rPr lang="ko-KR" altLang="en-US" sz="1600" dirty="0"/>
              <a:t>합창이 있는 날 </a:t>
            </a:r>
            <a:r>
              <a:rPr lang="en-US" altLang="ko-KR" sz="1600" dirty="0">
                <a:solidFill>
                  <a:schemeClr val="accent6"/>
                </a:solidFill>
              </a:rPr>
              <a:t>(2018; </a:t>
            </a:r>
            <a:r>
              <a:rPr lang="ko-KR" altLang="en-US" sz="1600" dirty="0">
                <a:solidFill>
                  <a:schemeClr val="accent6"/>
                </a:solidFill>
              </a:rPr>
              <a:t>합창곡</a:t>
            </a:r>
            <a:r>
              <a:rPr lang="en-US" altLang="ko-KR" sz="1600" dirty="0">
                <a:solidFill>
                  <a:schemeClr val="accent6"/>
                </a:solidFill>
              </a:rPr>
              <a:t>+</a:t>
            </a:r>
            <a:r>
              <a:rPr lang="ko-KR" altLang="en-US" sz="1600" dirty="0">
                <a:solidFill>
                  <a:schemeClr val="accent6"/>
                </a:solidFill>
              </a:rPr>
              <a:t>피아노 반주</a:t>
            </a:r>
            <a:r>
              <a:rPr lang="en-US" altLang="ko-KR" sz="1600" dirty="0">
                <a:solidFill>
                  <a:schemeClr val="accent6"/>
                </a:solidFill>
              </a:rPr>
              <a:t>; </a:t>
            </a:r>
            <a:r>
              <a:rPr lang="ko-KR" altLang="en-US" sz="1600" dirty="0">
                <a:solidFill>
                  <a:schemeClr val="accent6"/>
                </a:solidFill>
              </a:rPr>
              <a:t>작곡 및 작사</a:t>
            </a:r>
            <a:r>
              <a:rPr lang="en-US" altLang="ko-KR" sz="1600" dirty="0">
                <a:solidFill>
                  <a:schemeClr val="accent6"/>
                </a:solidFill>
              </a:rPr>
              <a:t>) </a:t>
            </a:r>
          </a:p>
          <a:p>
            <a:pPr lvl="1"/>
            <a:r>
              <a:rPr lang="ko-KR" altLang="en-US" sz="1600" dirty="0" err="1"/>
              <a:t>광광의</a:t>
            </a:r>
            <a:r>
              <a:rPr lang="ko-KR" altLang="en-US" sz="1600" dirty="0"/>
              <a:t> 선율 </a:t>
            </a:r>
            <a:r>
              <a:rPr lang="en-US" altLang="ko-KR" sz="1600" dirty="0">
                <a:solidFill>
                  <a:schemeClr val="accent6"/>
                </a:solidFill>
              </a:rPr>
              <a:t>(2020; </a:t>
            </a:r>
            <a:r>
              <a:rPr lang="ko-KR" altLang="en-US" sz="1600" dirty="0">
                <a:solidFill>
                  <a:schemeClr val="accent6"/>
                </a:solidFill>
              </a:rPr>
              <a:t>록 음악 스타일</a:t>
            </a:r>
            <a:r>
              <a:rPr lang="en-US" altLang="ko-KR" sz="1600" dirty="0">
                <a:solidFill>
                  <a:schemeClr val="accent6"/>
                </a:solidFill>
              </a:rPr>
              <a:t>)</a:t>
            </a:r>
          </a:p>
          <a:p>
            <a:pPr lvl="1"/>
            <a:r>
              <a:rPr lang="ko-KR" altLang="en-US" sz="1600" dirty="0"/>
              <a:t>기계의 선율 </a:t>
            </a:r>
            <a:r>
              <a:rPr lang="en-US" altLang="ko-KR" sz="1600" dirty="0">
                <a:solidFill>
                  <a:schemeClr val="accent6"/>
                </a:solidFill>
              </a:rPr>
              <a:t>(2020; </a:t>
            </a:r>
            <a:r>
              <a:rPr lang="ko-KR" altLang="en-US" sz="1600" dirty="0">
                <a:solidFill>
                  <a:schemeClr val="accent6"/>
                </a:solidFill>
              </a:rPr>
              <a:t>전자음악 스타일</a:t>
            </a:r>
            <a:r>
              <a:rPr lang="en-US" altLang="ko-KR" sz="1600" dirty="0">
                <a:solidFill>
                  <a:schemeClr val="accent6"/>
                </a:solidFill>
              </a:rPr>
              <a:t>)</a:t>
            </a:r>
          </a:p>
          <a:p>
            <a:pPr lvl="1"/>
            <a:r>
              <a:rPr lang="ko-KR" altLang="en-US" sz="1600" dirty="0"/>
              <a:t>활력의 선율 </a:t>
            </a:r>
            <a:r>
              <a:rPr lang="en-US" altLang="ko-KR" sz="1600" dirty="0">
                <a:solidFill>
                  <a:schemeClr val="accent6"/>
                </a:solidFill>
              </a:rPr>
              <a:t>(2020; </a:t>
            </a:r>
            <a:r>
              <a:rPr lang="ko-KR" altLang="en-US" sz="1600" dirty="0">
                <a:solidFill>
                  <a:schemeClr val="accent6"/>
                </a:solidFill>
              </a:rPr>
              <a:t>클래식 스타일</a:t>
            </a:r>
            <a:r>
              <a:rPr lang="en-US" altLang="ko-KR" sz="1600" dirty="0">
                <a:solidFill>
                  <a:schemeClr val="accent6"/>
                </a:solidFill>
              </a:rPr>
              <a:t>)</a:t>
            </a:r>
          </a:p>
          <a:p>
            <a:pPr lvl="1"/>
            <a:r>
              <a:rPr lang="ko-KR" altLang="en-US" sz="1600" dirty="0"/>
              <a:t>연정의 선율 </a:t>
            </a:r>
            <a:r>
              <a:rPr lang="en-US" altLang="ko-KR" sz="1600" dirty="0">
                <a:solidFill>
                  <a:schemeClr val="accent6"/>
                </a:solidFill>
              </a:rPr>
              <a:t>(2021; </a:t>
            </a:r>
            <a:r>
              <a:rPr lang="ko-KR" altLang="en-US" sz="1600" dirty="0">
                <a:solidFill>
                  <a:schemeClr val="accent6"/>
                </a:solidFill>
              </a:rPr>
              <a:t>뉴 에이지 스타일</a:t>
            </a:r>
            <a:r>
              <a:rPr lang="en-US" altLang="ko-KR" sz="1600" dirty="0">
                <a:solidFill>
                  <a:schemeClr val="accent6"/>
                </a:solidFill>
              </a:rPr>
              <a:t>)</a:t>
            </a:r>
          </a:p>
          <a:p>
            <a:pPr lvl="1"/>
            <a:r>
              <a:rPr lang="ko-KR" altLang="en-US" sz="1600" dirty="0"/>
              <a:t>그날처럼</a:t>
            </a:r>
            <a:r>
              <a:rPr lang="ko-KR" altLang="en-US" sz="1600" dirty="0">
                <a:solidFill>
                  <a:schemeClr val="accent6"/>
                </a:solidFill>
              </a:rPr>
              <a:t> </a:t>
            </a:r>
            <a:r>
              <a:rPr lang="en-US" altLang="ko-KR" sz="1600" dirty="0">
                <a:solidFill>
                  <a:schemeClr val="accent6"/>
                </a:solidFill>
              </a:rPr>
              <a:t>(2021; </a:t>
            </a:r>
            <a:r>
              <a:rPr lang="ko-KR" altLang="en-US" sz="1600" dirty="0">
                <a:solidFill>
                  <a:schemeClr val="accent6"/>
                </a:solidFill>
              </a:rPr>
              <a:t>가창 음악</a:t>
            </a:r>
            <a:r>
              <a:rPr lang="en-US" altLang="ko-KR" sz="1600" dirty="0">
                <a:solidFill>
                  <a:schemeClr val="accent6"/>
                </a:solidFill>
              </a:rPr>
              <a:t>; </a:t>
            </a:r>
            <a:r>
              <a:rPr lang="ko-KR" altLang="en-US" sz="1600" dirty="0">
                <a:solidFill>
                  <a:schemeClr val="accent6"/>
                </a:solidFill>
              </a:rPr>
              <a:t>작곡 및 작사</a:t>
            </a:r>
            <a:r>
              <a:rPr lang="en-US" altLang="ko-KR" sz="1600" dirty="0">
                <a:solidFill>
                  <a:schemeClr val="accent6"/>
                </a:solidFill>
              </a:rPr>
              <a:t>)</a:t>
            </a:r>
          </a:p>
          <a:p>
            <a:pPr lvl="1"/>
            <a:r>
              <a:rPr lang="ko-KR" altLang="en-US" sz="1600" dirty="0"/>
              <a:t>그믐달 </a:t>
            </a:r>
            <a:r>
              <a:rPr lang="en-US" altLang="ko-KR" sz="1600" dirty="0">
                <a:solidFill>
                  <a:schemeClr val="accent6"/>
                </a:solidFill>
              </a:rPr>
              <a:t>(2022; </a:t>
            </a:r>
            <a:r>
              <a:rPr lang="ko-KR" altLang="en-US" sz="1600" dirty="0">
                <a:solidFill>
                  <a:schemeClr val="accent6"/>
                </a:solidFill>
              </a:rPr>
              <a:t>가창 음악</a:t>
            </a:r>
            <a:r>
              <a:rPr lang="en-US" altLang="ko-KR" sz="1600" dirty="0">
                <a:solidFill>
                  <a:schemeClr val="accent6"/>
                </a:solidFill>
              </a:rPr>
              <a:t>; </a:t>
            </a:r>
            <a:r>
              <a:rPr lang="ko-KR" altLang="en-US" sz="1600" dirty="0">
                <a:solidFill>
                  <a:schemeClr val="accent6"/>
                </a:solidFill>
              </a:rPr>
              <a:t>작곡 및 작사</a:t>
            </a:r>
            <a:r>
              <a:rPr lang="en-US" altLang="ko-KR" sz="1600" dirty="0">
                <a:solidFill>
                  <a:schemeClr val="accent6"/>
                </a:solidFill>
              </a:rPr>
              <a:t>)</a:t>
            </a:r>
            <a:endParaRPr lang="ko-KR" altLang="en-US" sz="1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717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기본">
  <a:themeElements>
    <a:clrScheme name="기본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기본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기본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TM03457444[[fn=기본]]</Template>
  <TotalTime>2445</TotalTime>
  <Words>2383</Words>
  <Application>Microsoft Office PowerPoint</Application>
  <PresentationFormat>와이드스크린</PresentationFormat>
  <Paragraphs>361</Paragraphs>
  <Slides>45</Slides>
  <Notes>5</Notes>
  <HiddenSlides>0</HiddenSlides>
  <MMClips>5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2" baseType="lpstr">
      <vt:lpstr>Arial, sans-serif</vt:lpstr>
      <vt:lpstr>나눔손글씨 느릿느릿체</vt:lpstr>
      <vt:lpstr>맑은 고딕</vt:lpstr>
      <vt:lpstr>Arial</vt:lpstr>
      <vt:lpstr>Consolas</vt:lpstr>
      <vt:lpstr>Corbel</vt:lpstr>
      <vt:lpstr>기본</vt:lpstr>
      <vt:lpstr>작곡 세미나</vt:lpstr>
      <vt:lpstr>PowerPoint 프레젠테이션</vt:lpstr>
      <vt:lpstr>PowerPoint 프레젠테이션</vt:lpstr>
      <vt:lpstr>작곡 세미나에서 기대하는 점</vt:lpstr>
      <vt:lpstr>오늘 할 일</vt:lpstr>
      <vt:lpstr>발표자 소개</vt:lpstr>
      <vt:lpstr>발표자 소개</vt:lpstr>
      <vt:lpstr>발표자 소개 (이어서)</vt:lpstr>
      <vt:lpstr>대표곡</vt:lpstr>
      <vt:lpstr>제가 작곡 세미나를 연 이유</vt:lpstr>
      <vt:lpstr>앞으로 배울 내용</vt:lpstr>
      <vt:lpstr>UNIDEV 작곡 세미나 2024</vt:lpstr>
      <vt:lpstr>UNIDEV 작곡 세미나 2024 (이어서)</vt:lpstr>
      <vt:lpstr>커리큘럼</vt:lpstr>
      <vt:lpstr>작곡 세미나를 듣고 할 수 있게 되는 것</vt:lpstr>
      <vt:lpstr>작곡 세미나를 듣고 할 수 있게 되는 것</vt:lpstr>
      <vt:lpstr>작곡 세미나를 듣고 할 수 있게 되는 것</vt:lpstr>
      <vt:lpstr>작곡 세미나를 듣고 할 수 있게 되는 것</vt:lpstr>
      <vt:lpstr>작곡 세미나를 듣고 할 수 있게 되는 것</vt:lpstr>
      <vt:lpstr>작곡 세미나를 듣고 할 수 있게 되는 것</vt:lpstr>
      <vt:lpstr>작곡 세미나를 듣고 할 수 있게 되는 것</vt:lpstr>
      <vt:lpstr>작곡 세미나를 듣고 할 수 있게 되는 것</vt:lpstr>
      <vt:lpstr>작곡 세미나를 듣고 할 수 있게 되는 것</vt:lpstr>
      <vt:lpstr>작곡 세미나에서 알려주지 않는 것</vt:lpstr>
      <vt:lpstr>작곡 도구 설치</vt:lpstr>
      <vt:lpstr>사용할 도구</vt:lpstr>
      <vt:lpstr>Tuner 앱 설치</vt:lpstr>
      <vt:lpstr>NWC 설치</vt:lpstr>
      <vt:lpstr>제 컴퓨터는 macOS에요…</vt:lpstr>
      <vt:lpstr>FluidSynth 설치</vt:lpstr>
      <vt:lpstr>사운드폰트 설치</vt:lpstr>
      <vt:lpstr>Audacity 설치</vt:lpstr>
      <vt:lpstr>Rider 설치</vt:lpstr>
      <vt:lpstr>Rider 설치 (이어서)</vt:lpstr>
      <vt:lpstr>Rider 대신 Visual Studio 2022를 써도 되나요?</vt:lpstr>
      <vt:lpstr>Python 설치</vt:lpstr>
      <vt:lpstr>자기소개 시간!</vt:lpstr>
      <vt:lpstr>자기소개 템플릿</vt:lpstr>
      <vt:lpstr>다음 세미나 공지</vt:lpstr>
      <vt:lpstr>다음 세미나는…</vt:lpstr>
      <vt:lpstr>1주차 세미나 미리보기</vt:lpstr>
      <vt:lpstr>1주차 세미나 준비물</vt:lpstr>
      <vt:lpstr>소통 채널</vt:lpstr>
      <vt:lpstr>즐거운 뒤풀이!</vt:lpstr>
      <vt:lpstr>감사합니다!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작곡 세미나 0주차</dc:title>
  <dc:creator>안단태</dc:creator>
  <cp:lastModifiedBy>단태 안</cp:lastModifiedBy>
  <cp:revision>77</cp:revision>
  <dcterms:created xsi:type="dcterms:W3CDTF">2018-09-25T08:53:20Z</dcterms:created>
  <dcterms:modified xsi:type="dcterms:W3CDTF">2024-08-27T02:04:08Z</dcterms:modified>
</cp:coreProperties>
</file>